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3"/>
    <p:sldMasterId id="2147483676" r:id="rId4"/>
    <p:sldMasterId id="2147483690" r:id="rId5"/>
    <p:sldMasterId id="2147483704" r:id="rId6"/>
    <p:sldMasterId id="2147483718" r:id="rId7"/>
    <p:sldMasterId id="2147483732" r:id="rId8"/>
    <p:sldMasterId id="2147483746" r:id="rId9"/>
    <p:sldMasterId id="2147483760" r:id="rId10"/>
    <p:sldMasterId id="2147483774" r:id="rId11"/>
    <p:sldMasterId id="2147483788" r:id="rId12"/>
    <p:sldMasterId id="2147483802" r:id="rId13"/>
    <p:sldMasterId id="2147483816" r:id="rId14"/>
    <p:sldMasterId id="2147483830" r:id="rId15"/>
    <p:sldMasterId id="2147483844" r:id="rId16"/>
    <p:sldMasterId id="2147483858" r:id="rId17"/>
    <p:sldMasterId id="2147483872" r:id="rId18"/>
    <p:sldMasterId id="2147483886" r:id="rId19"/>
    <p:sldMasterId id="2147483900" r:id="rId20"/>
    <p:sldMasterId id="2147483914" r:id="rId21"/>
  </p:sldMasterIdLst>
  <p:notesMasterIdLst>
    <p:notesMasterId r:id="rId48"/>
  </p:notesMasterIdLst>
  <p:sldIdLst>
    <p:sldId id="257" r:id="rId22"/>
    <p:sldId id="264" r:id="rId23"/>
    <p:sldId id="258" r:id="rId24"/>
    <p:sldId id="267" r:id="rId25"/>
    <p:sldId id="324" r:id="rId26"/>
    <p:sldId id="302" r:id="rId27"/>
    <p:sldId id="306" r:id="rId28"/>
    <p:sldId id="325" r:id="rId29"/>
    <p:sldId id="326" r:id="rId30"/>
    <p:sldId id="308" r:id="rId31"/>
    <p:sldId id="348" r:id="rId32"/>
    <p:sldId id="321" r:id="rId33"/>
    <p:sldId id="309" r:id="rId34"/>
    <p:sldId id="317" r:id="rId35"/>
    <p:sldId id="334" r:id="rId36"/>
    <p:sldId id="310" r:id="rId37"/>
    <p:sldId id="329" r:id="rId38"/>
    <p:sldId id="330" r:id="rId39"/>
    <p:sldId id="331" r:id="rId40"/>
    <p:sldId id="340" r:id="rId41"/>
    <p:sldId id="335" r:id="rId42"/>
    <p:sldId id="339" r:id="rId43"/>
    <p:sldId id="336" r:id="rId44"/>
    <p:sldId id="338" r:id="rId45"/>
    <p:sldId id="280" r:id="rId46"/>
    <p:sldId id="26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D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09" autoAdjust="0"/>
    <p:restoredTop sz="94660"/>
  </p:normalViewPr>
  <p:slideViewPr>
    <p:cSldViewPr snapToGrid="0">
      <p:cViewPr varScale="1">
        <p:scale>
          <a:sx n="95" d="100"/>
          <a:sy n="95" d="100"/>
        </p:scale>
        <p:origin x="29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slideMaster" Target="slideMasters/slideMaster4.xml"/><Relationship Id="rId49" Type="http://schemas.openxmlformats.org/officeDocument/2006/relationships/presProps" Target="presProps.xml"/><Relationship Id="rId48" Type="http://schemas.openxmlformats.org/officeDocument/2006/relationships/notesMaster" Target="notesMasters/notesMaster1.xml"/><Relationship Id="rId47" Type="http://schemas.openxmlformats.org/officeDocument/2006/relationships/slide" Target="slides/slide26.xml"/><Relationship Id="rId46" Type="http://schemas.openxmlformats.org/officeDocument/2006/relationships/slide" Target="slides/slide25.xml"/><Relationship Id="rId45" Type="http://schemas.openxmlformats.org/officeDocument/2006/relationships/slide" Target="slides/slide24.xml"/><Relationship Id="rId44" Type="http://schemas.openxmlformats.org/officeDocument/2006/relationships/slide" Target="slides/slide23.xml"/><Relationship Id="rId43" Type="http://schemas.openxmlformats.org/officeDocument/2006/relationships/slide" Target="slides/slide22.xml"/><Relationship Id="rId42" Type="http://schemas.openxmlformats.org/officeDocument/2006/relationships/slide" Target="slides/slide21.xml"/><Relationship Id="rId41" Type="http://schemas.openxmlformats.org/officeDocument/2006/relationships/slide" Target="slides/slide20.xml"/><Relationship Id="rId40" Type="http://schemas.openxmlformats.org/officeDocument/2006/relationships/slide" Target="slides/slide19.xml"/><Relationship Id="rId4" Type="http://schemas.openxmlformats.org/officeDocument/2006/relationships/slideMaster" Target="slideMasters/slideMaster3.xml"/><Relationship Id="rId39" Type="http://schemas.openxmlformats.org/officeDocument/2006/relationships/slide" Target="slides/slide18.xml"/><Relationship Id="rId38" Type="http://schemas.openxmlformats.org/officeDocument/2006/relationships/slide" Target="slides/slide17.xml"/><Relationship Id="rId37" Type="http://schemas.openxmlformats.org/officeDocument/2006/relationships/slide" Target="slides/slide16.xml"/><Relationship Id="rId36" Type="http://schemas.openxmlformats.org/officeDocument/2006/relationships/slide" Target="slides/slide15.xml"/><Relationship Id="rId35" Type="http://schemas.openxmlformats.org/officeDocument/2006/relationships/slide" Target="slides/slide14.xml"/><Relationship Id="rId34" Type="http://schemas.openxmlformats.org/officeDocument/2006/relationships/slide" Target="slides/slide13.xml"/><Relationship Id="rId33" Type="http://schemas.openxmlformats.org/officeDocument/2006/relationships/slide" Target="slides/slide12.xml"/><Relationship Id="rId32" Type="http://schemas.openxmlformats.org/officeDocument/2006/relationships/slide" Target="slides/slide11.xml"/><Relationship Id="rId31" Type="http://schemas.openxmlformats.org/officeDocument/2006/relationships/slide" Target="slides/slide10.xml"/><Relationship Id="rId30" Type="http://schemas.openxmlformats.org/officeDocument/2006/relationships/slide" Target="slides/slide9.xml"/><Relationship Id="rId3" Type="http://schemas.openxmlformats.org/officeDocument/2006/relationships/slideMaster" Target="slideMasters/slideMaster2.xml"/><Relationship Id="rId29" Type="http://schemas.openxmlformats.org/officeDocument/2006/relationships/slide" Target="slides/slide8.xml"/><Relationship Id="rId28" Type="http://schemas.openxmlformats.org/officeDocument/2006/relationships/slide" Target="slides/slide7.xml"/><Relationship Id="rId27" Type="http://schemas.openxmlformats.org/officeDocument/2006/relationships/slide" Target="slides/slide6.xml"/><Relationship Id="rId26" Type="http://schemas.openxmlformats.org/officeDocument/2006/relationships/slide" Target="slides/slide5.xml"/><Relationship Id="rId25" Type="http://schemas.openxmlformats.org/officeDocument/2006/relationships/slide" Target="slides/slide4.xml"/><Relationship Id="rId24" Type="http://schemas.openxmlformats.org/officeDocument/2006/relationships/slide" Target="slides/slide3.xml"/><Relationship Id="rId23" Type="http://schemas.openxmlformats.org/officeDocument/2006/relationships/slide" Target="slides/slide2.xml"/><Relationship Id="rId22" Type="http://schemas.openxmlformats.org/officeDocument/2006/relationships/slide" Target="slides/slide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47088C-F4A7-4A3F-BB8E-1865206E7261}"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B3B444-B14D-4EEB-8B85-161F96B8CC98}"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3.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43.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5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5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68.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69.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8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8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4.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94.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195.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5.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0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20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6.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221.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7.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3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23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8.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4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24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9.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5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2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0.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Interim Slide">
    <p:spTree>
      <p:nvGrpSpPr>
        <p:cNvPr id="1" name=""/>
        <p:cNvGrpSpPr/>
        <p:nvPr/>
      </p:nvGrpSpPr>
      <p:grpSpPr>
        <a:xfrm>
          <a:off x="0" y="0"/>
          <a:ext cx="0" cy="0"/>
          <a:chOff x="0" y="0"/>
          <a:chExt cx="0" cy="0"/>
        </a:xfrm>
      </p:grpSpPr>
      <p:pic>
        <p:nvPicPr>
          <p:cNvPr id="14" name="Picture 13" descr="A blue rectangle with a white background&#10;&#10;Description automatically generated with low confidenc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872"/>
            <a:ext cx="12192000" cy="6871744"/>
          </a:xfrm>
          <a:prstGeom prst="rect">
            <a:avLst/>
          </a:prstGeom>
        </p:spPr>
      </p:pic>
      <p:sp>
        <p:nvSpPr>
          <p:cNvPr id="3" name="Date Placeholder 2"/>
          <p:cNvSpPr>
            <a:spLocks noGrp="1"/>
          </p:cNvSpPr>
          <p:nvPr>
            <p:ph type="dt" sz="half" idx="10"/>
          </p:nvPr>
        </p:nvSpPr>
        <p:spPr>
          <a:xfrm>
            <a:off x="510810" y="5913465"/>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38600" y="5913465"/>
            <a:ext cx="4114800" cy="365125"/>
          </a:xfrm>
        </p:spPr>
        <p:txBody>
          <a:bodyPr/>
          <a:lstStyle/>
          <a:p>
            <a:endParaRPr lang="en-US"/>
          </a:p>
        </p:txBody>
      </p:sp>
      <p:sp>
        <p:nvSpPr>
          <p:cNvPr id="2" name="Title 1"/>
          <p:cNvSpPr>
            <a:spLocks noGrp="1"/>
          </p:cNvSpPr>
          <p:nvPr>
            <p:ph type="title"/>
          </p:nvPr>
        </p:nvSpPr>
        <p:spPr>
          <a:xfrm>
            <a:off x="510810" y="2684611"/>
            <a:ext cx="10515600" cy="1325563"/>
          </a:xfrm>
        </p:spPr>
        <p:txBody>
          <a:bodyPr>
            <a:normAutofit/>
          </a:bodyPr>
          <a:lstStyle>
            <a:lvl1pPr>
              <a:defRPr sz="4400" b="1" baseline="0">
                <a:solidFill>
                  <a:schemeClr val="bg1"/>
                </a:solidFill>
                <a:latin typeface="Arial Narrow" panose="020B0606020202030204" pitchFamily="34" charset="0"/>
              </a:defRPr>
            </a:lvl1pPr>
          </a:lstStyle>
          <a:p>
            <a:r>
              <a:rPr lang="en-US" dirty="0"/>
              <a:t>Click to edit Master title style</a:t>
            </a:r>
            <a:endParaRPr lang="en-US" dirty="0"/>
          </a:p>
        </p:txBody>
      </p:sp>
      <p:sp>
        <p:nvSpPr>
          <p:cNvPr id="5" name="Slide Number Placeholder 4"/>
          <p:cNvSpPr>
            <a:spLocks noGrp="1"/>
          </p:cNvSpPr>
          <p:nvPr>
            <p:ph type="sldNum" sz="quarter" idx="12"/>
          </p:nvPr>
        </p:nvSpPr>
        <p:spPr>
          <a:xfrm>
            <a:off x="9004365" y="5913465"/>
            <a:ext cx="2743200" cy="365125"/>
          </a:xfrm>
        </p:spPr>
        <p:txBody>
          <a:bodyPr/>
          <a:lstStyle/>
          <a:p>
            <a:fld id="{7F7FEF7F-D85A-4201-B820-A0FEA3130C3A}" type="slidenum">
              <a:rPr lang="en-US" smtClean="0"/>
            </a:fld>
            <a:endParaRPr lang="en-US"/>
          </a:p>
        </p:txBody>
      </p:sp>
      <p:grpSp>
        <p:nvGrpSpPr>
          <p:cNvPr id="19" name="Group 18"/>
          <p:cNvGrpSpPr/>
          <p:nvPr userDrawn="1"/>
        </p:nvGrpSpPr>
        <p:grpSpPr>
          <a:xfrm>
            <a:off x="376730" y="6299850"/>
            <a:ext cx="10528875" cy="434026"/>
            <a:chOff x="376730" y="6299850"/>
            <a:chExt cx="10528875" cy="434026"/>
          </a:xfrm>
        </p:grpSpPr>
        <p:cxnSp>
          <p:nvCxnSpPr>
            <p:cNvPr id="20" name="Straight Connector 19"/>
            <p:cNvCxnSpPr/>
            <p:nvPr/>
          </p:nvCxnSpPr>
          <p:spPr>
            <a:xfrm>
              <a:off x="3161712" y="6544331"/>
              <a:ext cx="7528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76730" y="6405832"/>
              <a:ext cx="2863733" cy="276999"/>
            </a:xfrm>
            <a:prstGeom prst="rect">
              <a:avLst/>
            </a:prstGeom>
            <a:noFill/>
            <a:ln>
              <a:noFill/>
            </a:ln>
          </p:spPr>
          <p:txBody>
            <a:bodyPr wrap="none" rtlCol="0">
              <a:spAutoFit/>
            </a:bodyPr>
            <a:lstStyle/>
            <a:p>
              <a:r>
                <a:rPr lang="en-IN" sz="1200" b="0" i="0" kern="1200" dirty="0">
                  <a:solidFill>
                    <a:schemeClr val="bg1"/>
                  </a:solidFill>
                  <a:effectLst/>
                  <a:latin typeface="+mn-lt"/>
                  <a:ea typeface="+mn-ea"/>
                  <a:cs typeface="+mn-cs"/>
                </a:rPr>
                <a:t>© 2021 Jigsaw Academy Education Pvt Ltd.</a:t>
              </a:r>
              <a:endParaRPr lang="en-IN" sz="1200" b="0" i="0" kern="1200" dirty="0">
                <a:solidFill>
                  <a:schemeClr val="bg1"/>
                </a:solidFill>
                <a:effectLst/>
                <a:latin typeface="+mn-lt"/>
                <a:ea typeface="+mn-ea"/>
                <a:cs typeface="+mn-cs"/>
              </a:endParaRPr>
            </a:p>
          </p:txBody>
        </p:sp>
        <p:cxnSp>
          <p:nvCxnSpPr>
            <p:cNvPr id="31" name="Straight Connector 30"/>
            <p:cNvCxnSpPr/>
            <p:nvPr/>
          </p:nvCxnSpPr>
          <p:spPr>
            <a:xfrm>
              <a:off x="10905605" y="6299850"/>
              <a:ext cx="0" cy="434026"/>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pic>
        <p:nvPicPr>
          <p:cNvPr id="2050" name="Picture 2" descr="Indian Institute of Management Indore - Wikipedi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Logo&#10;&#10;Description automatically generated with medium confidence"/>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64120" y="5850651"/>
            <a:ext cx="2743200" cy="365125"/>
          </a:xfrm>
        </p:spPr>
        <p:txBody>
          <a:bodyPr/>
          <a:lstStyle/>
          <a:p>
            <a:fld id="{516E5C65-A6A4-4D7E-A8A9-35240D7FED8F}" type="datetimeFigureOut">
              <a:rPr lang="en-US" smtClean="0"/>
            </a:fld>
            <a:endParaRPr lang="en-US"/>
          </a:p>
        </p:txBody>
      </p:sp>
      <p:sp>
        <p:nvSpPr>
          <p:cNvPr id="4" name="Footer Placeholder 3"/>
          <p:cNvSpPr>
            <a:spLocks noGrp="1"/>
          </p:cNvSpPr>
          <p:nvPr>
            <p:ph type="ftr" sz="quarter" idx="11"/>
          </p:nvPr>
        </p:nvSpPr>
        <p:spPr>
          <a:xfrm>
            <a:off x="4048442" y="5881608"/>
            <a:ext cx="4114800" cy="365125"/>
          </a:xfrm>
        </p:spPr>
        <p:txBody>
          <a:bodyPr/>
          <a:lstStyle/>
          <a:p>
            <a:endParaRPr lang="en-US"/>
          </a:p>
        </p:txBody>
      </p:sp>
      <p:sp>
        <p:nvSpPr>
          <p:cNvPr id="5" name="Slide Number Placeholder 4"/>
          <p:cNvSpPr>
            <a:spLocks noGrp="1"/>
          </p:cNvSpPr>
          <p:nvPr>
            <p:ph type="sldNum" sz="quarter" idx="12"/>
          </p:nvPr>
        </p:nvSpPr>
        <p:spPr>
          <a:xfrm>
            <a:off x="9004364" y="5884856"/>
            <a:ext cx="2743200" cy="365125"/>
          </a:xfrm>
        </p:spPr>
        <p:txBody>
          <a:bodyPr/>
          <a:lstStyle/>
          <a:p>
            <a:fld id="{7F7FEF7F-D85A-4201-B820-A0FEA3130C3A}" type="slidenum">
              <a:rPr lang="en-US" smtClean="0"/>
            </a:fld>
            <a:endParaRPr lang="en-US"/>
          </a:p>
        </p:txBody>
      </p:sp>
      <p:sp>
        <p:nvSpPr>
          <p:cNvPr id="18" name="Text Placeholder 14"/>
          <p:cNvSpPr>
            <a:spLocks noGrp="1"/>
          </p:cNvSpPr>
          <p:nvPr>
            <p:ph type="body" sz="quarter" idx="13"/>
          </p:nvPr>
        </p:nvSpPr>
        <p:spPr>
          <a:xfrm>
            <a:off x="463550" y="2155178"/>
            <a:ext cx="11260279" cy="3576431"/>
          </a:xfrm>
        </p:spPr>
        <p:txBody>
          <a:bodyPr/>
          <a:lstStyle>
            <a:lvl1pPr marL="228600" indent="-228600">
              <a:buFontTx/>
              <a:buBlip>
                <a:blip r:embed="rId2"/>
              </a:buBlip>
              <a:defRPr sz="1600">
                <a:solidFill>
                  <a:schemeClr val="tx1">
                    <a:lumMod val="85000"/>
                    <a:lumOff val="15000"/>
                  </a:schemeClr>
                </a:solidFill>
              </a:defRPr>
            </a:lvl1pPr>
            <a:lvl2pPr marL="685800" indent="-228600">
              <a:buFontTx/>
              <a:buBlip>
                <a:blip r:embed="rId3"/>
              </a:buBlip>
              <a:defRPr sz="16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a:p>
            <a:pPr lvl="1"/>
            <a:r>
              <a:rPr lang="en-US" dirty="0"/>
              <a:t>Second level</a:t>
            </a:r>
            <a:endParaRPr lang="en-US" dirty="0"/>
          </a:p>
        </p:txBody>
      </p:sp>
      <p:sp>
        <p:nvSpPr>
          <p:cNvPr id="16" name="Text Placeholder 14"/>
          <p:cNvSpPr>
            <a:spLocks noGrp="1"/>
          </p:cNvSpPr>
          <p:nvPr>
            <p:ph type="body" sz="quarter" idx="14"/>
          </p:nvPr>
        </p:nvSpPr>
        <p:spPr>
          <a:xfrm>
            <a:off x="463549" y="1363083"/>
            <a:ext cx="11260279" cy="602039"/>
          </a:xfrm>
        </p:spPr>
        <p:txBody>
          <a:bodyPr>
            <a:normAutofit/>
          </a:bodyPr>
          <a:lstStyle>
            <a:lvl1pPr marL="0" indent="0">
              <a:buFont typeface="Arial" panose="020B0604020202020204" pitchFamily="34" charset="0"/>
              <a:buNone/>
              <a:defRPr sz="2400">
                <a:solidFill>
                  <a:schemeClr val="tx1">
                    <a:lumMod val="85000"/>
                    <a:lumOff val="15000"/>
                  </a:schemeClr>
                </a:solidFill>
                <a:latin typeface="Arial Narrow" panose="020B0606020202030204" pitchFamily="34" charset="0"/>
              </a:defRPr>
            </a:lvl1pPr>
            <a:lvl2pPr marL="685800" indent="-228600">
              <a:buFontTx/>
              <a:buBlip>
                <a:blip r:embed="rId3"/>
              </a:buBlip>
              <a:defRPr sz="2000">
                <a:solidFill>
                  <a:schemeClr val="tx1">
                    <a:lumMod val="85000"/>
                    <a:lumOff val="15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Click to edit Master text styles</a:t>
            </a:r>
            <a:endParaRPr lang="en-US" dirty="0"/>
          </a:p>
        </p:txBody>
      </p:sp>
      <p:grpSp>
        <p:nvGrpSpPr>
          <p:cNvPr id="17" name="Group 16"/>
          <p:cNvGrpSpPr/>
          <p:nvPr userDrawn="1"/>
        </p:nvGrpSpPr>
        <p:grpSpPr>
          <a:xfrm>
            <a:off x="376730" y="6405832"/>
            <a:ext cx="10131613" cy="276999"/>
            <a:chOff x="376730" y="6405832"/>
            <a:chExt cx="10131613" cy="276999"/>
          </a:xfrm>
        </p:grpSpPr>
        <p:cxnSp>
          <p:nvCxnSpPr>
            <p:cNvPr id="20" name="Straight Connector 19"/>
            <p:cNvCxnSpPr/>
            <p:nvPr/>
          </p:nvCxnSpPr>
          <p:spPr>
            <a:xfrm>
              <a:off x="3161712" y="6544331"/>
              <a:ext cx="7346631" cy="0"/>
            </a:xfrm>
            <a:prstGeom prst="line">
              <a:avLst/>
            </a:prstGeom>
            <a:ln>
              <a:solidFill>
                <a:srgbClr val="00A0CC"/>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76730" y="6405832"/>
              <a:ext cx="2863733" cy="276999"/>
            </a:xfrm>
            <a:prstGeom prst="rect">
              <a:avLst/>
            </a:prstGeom>
            <a:noFill/>
          </p:spPr>
          <p:txBody>
            <a:bodyPr wrap="none" rtlCol="0">
              <a:spAutoFit/>
            </a:bodyPr>
            <a:lstStyle/>
            <a:p>
              <a:r>
                <a:rPr lang="en-IN" sz="1200" b="0" i="0" kern="1200" dirty="0">
                  <a:solidFill>
                    <a:schemeClr val="tx1"/>
                  </a:solidFill>
                  <a:effectLst/>
                  <a:latin typeface="+mn-lt"/>
                  <a:ea typeface="+mn-ea"/>
                  <a:cs typeface="+mn-cs"/>
                </a:rPr>
                <a:t>© 2021 Jigsaw Academy Education Pvt Ltd.</a:t>
              </a:r>
              <a:endParaRPr lang="en-IN" sz="1200" b="0" i="0" kern="1200" dirty="0">
                <a:solidFill>
                  <a:schemeClr val="tx1"/>
                </a:solidFill>
                <a:effectLst/>
                <a:latin typeface="+mn-lt"/>
                <a:ea typeface="+mn-ea"/>
                <a:cs typeface="+mn-cs"/>
              </a:endParaRPr>
            </a:p>
          </p:txBody>
        </p:sp>
      </p:grpSp>
      <p:sp>
        <p:nvSpPr>
          <p:cNvPr id="23" name="Title 1"/>
          <p:cNvSpPr>
            <a:spLocks noGrp="1"/>
          </p:cNvSpPr>
          <p:nvPr>
            <p:ph type="title"/>
          </p:nvPr>
        </p:nvSpPr>
        <p:spPr>
          <a:xfrm>
            <a:off x="463550" y="478702"/>
            <a:ext cx="11260278" cy="713216"/>
          </a:xfrm>
        </p:spPr>
        <p:txBody>
          <a:bodyPr>
            <a:normAutofit/>
          </a:bodyPr>
          <a:lstStyle>
            <a:lvl1pPr>
              <a:defRPr sz="3600">
                <a:solidFill>
                  <a:schemeClr val="tx1">
                    <a:lumMod val="85000"/>
                    <a:lumOff val="15000"/>
                  </a:schemeClr>
                </a:solidFill>
                <a:latin typeface="Arial Narrow" panose="020B0606020202030204" pitchFamily="34" charset="0"/>
              </a:defRPr>
            </a:lvl1pPr>
          </a:lstStyle>
          <a:p>
            <a:r>
              <a:rPr lang="en-US" dirty="0"/>
              <a:t>Click to edit Master title style</a:t>
            </a:r>
            <a:endParaRPr lang="en-US" dirty="0"/>
          </a:p>
        </p:txBody>
      </p:sp>
      <p:pic>
        <p:nvPicPr>
          <p:cNvPr id="14" name="Picture 2" descr="Indian Institute of Management Indore - Wikipedia"/>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Logo&#10;&#10;Description automatically generated with medium confidence"/>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689835" y="6353816"/>
            <a:ext cx="1057729" cy="504184"/>
          </a:xfrm>
          <a:prstGeom prst="rect">
            <a:avLst/>
          </a:prstGeom>
        </p:spPr>
      </p:pic>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EF44048-03F3-40F0-BB0C-BE8A840A2D3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EF44048-03F3-40F0-BB0C-BE8A840A2D3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EF44048-03F3-40F0-BB0C-BE8A840A2D3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44048-03F3-40F0-BB0C-BE8A840A2D3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F44048-03F3-40F0-BB0C-BE8A840A2D3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C8AB34-56CB-4F8F-B8CD-D5E130F3B6D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126.xml"/><Relationship Id="rId8" Type="http://schemas.openxmlformats.org/officeDocument/2006/relationships/slideLayout" Target="../slideLayouts/slideLayout125.xml"/><Relationship Id="rId7" Type="http://schemas.openxmlformats.org/officeDocument/2006/relationships/slideLayout" Target="../slideLayouts/slideLayout124.xml"/><Relationship Id="rId6" Type="http://schemas.openxmlformats.org/officeDocument/2006/relationships/slideLayout" Target="../slideLayouts/slideLayout123.xml"/><Relationship Id="rId5" Type="http://schemas.openxmlformats.org/officeDocument/2006/relationships/slideLayout" Target="../slideLayouts/slideLayout122.xml"/><Relationship Id="rId4" Type="http://schemas.openxmlformats.org/officeDocument/2006/relationships/slideLayout" Target="../slideLayouts/slideLayout121.xml"/><Relationship Id="rId3" Type="http://schemas.openxmlformats.org/officeDocument/2006/relationships/slideLayout" Target="../slideLayouts/slideLayout120.xml"/><Relationship Id="rId2" Type="http://schemas.openxmlformats.org/officeDocument/2006/relationships/slideLayout" Target="../slideLayouts/slideLayout119.xml"/><Relationship Id="rId14" Type="http://schemas.openxmlformats.org/officeDocument/2006/relationships/theme" Target="../theme/theme10.xml"/><Relationship Id="rId13" Type="http://schemas.openxmlformats.org/officeDocument/2006/relationships/slideLayout" Target="../slideLayouts/slideLayout130.xml"/><Relationship Id="rId12" Type="http://schemas.openxmlformats.org/officeDocument/2006/relationships/slideLayout" Target="../slideLayouts/slideLayout129.xml"/><Relationship Id="rId11" Type="http://schemas.openxmlformats.org/officeDocument/2006/relationships/slideLayout" Target="../slideLayouts/slideLayout128.xml"/><Relationship Id="rId10" Type="http://schemas.openxmlformats.org/officeDocument/2006/relationships/slideLayout" Target="../slideLayouts/slideLayout127.xml"/><Relationship Id="rId1" Type="http://schemas.openxmlformats.org/officeDocument/2006/relationships/slideLayout" Target="../slideLayouts/slideLayout118.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139.xml"/><Relationship Id="rId8" Type="http://schemas.openxmlformats.org/officeDocument/2006/relationships/slideLayout" Target="../slideLayouts/slideLayout138.xml"/><Relationship Id="rId7" Type="http://schemas.openxmlformats.org/officeDocument/2006/relationships/slideLayout" Target="../slideLayouts/slideLayout137.xml"/><Relationship Id="rId6" Type="http://schemas.openxmlformats.org/officeDocument/2006/relationships/slideLayout" Target="../slideLayouts/slideLayout136.xml"/><Relationship Id="rId5" Type="http://schemas.openxmlformats.org/officeDocument/2006/relationships/slideLayout" Target="../slideLayouts/slideLayout135.xml"/><Relationship Id="rId4" Type="http://schemas.openxmlformats.org/officeDocument/2006/relationships/slideLayout" Target="../slideLayouts/slideLayout134.xml"/><Relationship Id="rId3" Type="http://schemas.openxmlformats.org/officeDocument/2006/relationships/slideLayout" Target="../slideLayouts/slideLayout133.xml"/><Relationship Id="rId2" Type="http://schemas.openxmlformats.org/officeDocument/2006/relationships/slideLayout" Target="../slideLayouts/slideLayout132.xml"/><Relationship Id="rId14" Type="http://schemas.openxmlformats.org/officeDocument/2006/relationships/theme" Target="../theme/theme11.xml"/><Relationship Id="rId13" Type="http://schemas.openxmlformats.org/officeDocument/2006/relationships/slideLayout" Target="../slideLayouts/slideLayout143.xml"/><Relationship Id="rId12" Type="http://schemas.openxmlformats.org/officeDocument/2006/relationships/slideLayout" Target="../slideLayouts/slideLayout142.xml"/><Relationship Id="rId11" Type="http://schemas.openxmlformats.org/officeDocument/2006/relationships/slideLayout" Target="../slideLayouts/slideLayout141.xml"/><Relationship Id="rId10" Type="http://schemas.openxmlformats.org/officeDocument/2006/relationships/slideLayout" Target="../slideLayouts/slideLayout140.xml"/><Relationship Id="rId1" Type="http://schemas.openxmlformats.org/officeDocument/2006/relationships/slideLayout" Target="../slideLayouts/slideLayout131.xml"/></Relationships>
</file>

<file path=ppt/slideMasters/_rels/slideMaster12.xml.rels><?xml version="1.0" encoding="UTF-8" standalone="yes"?>
<Relationships xmlns="http://schemas.openxmlformats.org/package/2006/relationships"><Relationship Id="rId9" Type="http://schemas.openxmlformats.org/officeDocument/2006/relationships/slideLayout" Target="../slideLayouts/slideLayout152.xml"/><Relationship Id="rId8" Type="http://schemas.openxmlformats.org/officeDocument/2006/relationships/slideLayout" Target="../slideLayouts/slideLayout151.xml"/><Relationship Id="rId7" Type="http://schemas.openxmlformats.org/officeDocument/2006/relationships/slideLayout" Target="../slideLayouts/slideLayout150.xml"/><Relationship Id="rId6" Type="http://schemas.openxmlformats.org/officeDocument/2006/relationships/slideLayout" Target="../slideLayouts/slideLayout149.xml"/><Relationship Id="rId5" Type="http://schemas.openxmlformats.org/officeDocument/2006/relationships/slideLayout" Target="../slideLayouts/slideLayout148.xml"/><Relationship Id="rId4" Type="http://schemas.openxmlformats.org/officeDocument/2006/relationships/slideLayout" Target="../slideLayouts/slideLayout147.xml"/><Relationship Id="rId3" Type="http://schemas.openxmlformats.org/officeDocument/2006/relationships/slideLayout" Target="../slideLayouts/slideLayout146.xml"/><Relationship Id="rId2" Type="http://schemas.openxmlformats.org/officeDocument/2006/relationships/slideLayout" Target="../slideLayouts/slideLayout145.xml"/><Relationship Id="rId14" Type="http://schemas.openxmlformats.org/officeDocument/2006/relationships/theme" Target="../theme/theme12.xml"/><Relationship Id="rId13" Type="http://schemas.openxmlformats.org/officeDocument/2006/relationships/slideLayout" Target="../slideLayouts/slideLayout156.xml"/><Relationship Id="rId12" Type="http://schemas.openxmlformats.org/officeDocument/2006/relationships/slideLayout" Target="../slideLayouts/slideLayout155.xml"/><Relationship Id="rId11" Type="http://schemas.openxmlformats.org/officeDocument/2006/relationships/slideLayout" Target="../slideLayouts/slideLayout154.xml"/><Relationship Id="rId10" Type="http://schemas.openxmlformats.org/officeDocument/2006/relationships/slideLayout" Target="../slideLayouts/slideLayout153.xml"/><Relationship Id="rId1" Type="http://schemas.openxmlformats.org/officeDocument/2006/relationships/slideLayout" Target="../slideLayouts/slideLayout144.xml"/></Relationships>
</file>

<file path=ppt/slideMasters/_rels/slideMaster13.xml.rels><?xml version="1.0" encoding="UTF-8" standalone="yes"?>
<Relationships xmlns="http://schemas.openxmlformats.org/package/2006/relationships"><Relationship Id="rId9" Type="http://schemas.openxmlformats.org/officeDocument/2006/relationships/slideLayout" Target="../slideLayouts/slideLayout165.xml"/><Relationship Id="rId8" Type="http://schemas.openxmlformats.org/officeDocument/2006/relationships/slideLayout" Target="../slideLayouts/slideLayout164.xml"/><Relationship Id="rId7" Type="http://schemas.openxmlformats.org/officeDocument/2006/relationships/slideLayout" Target="../slideLayouts/slideLayout163.xml"/><Relationship Id="rId6" Type="http://schemas.openxmlformats.org/officeDocument/2006/relationships/slideLayout" Target="../slideLayouts/slideLayout162.xml"/><Relationship Id="rId5" Type="http://schemas.openxmlformats.org/officeDocument/2006/relationships/slideLayout" Target="../slideLayouts/slideLayout161.xml"/><Relationship Id="rId4" Type="http://schemas.openxmlformats.org/officeDocument/2006/relationships/slideLayout" Target="../slideLayouts/slideLayout160.xml"/><Relationship Id="rId3" Type="http://schemas.openxmlformats.org/officeDocument/2006/relationships/slideLayout" Target="../slideLayouts/slideLayout159.xml"/><Relationship Id="rId2" Type="http://schemas.openxmlformats.org/officeDocument/2006/relationships/slideLayout" Target="../slideLayouts/slideLayout158.xml"/><Relationship Id="rId14" Type="http://schemas.openxmlformats.org/officeDocument/2006/relationships/theme" Target="../theme/theme13.xml"/><Relationship Id="rId13" Type="http://schemas.openxmlformats.org/officeDocument/2006/relationships/slideLayout" Target="../slideLayouts/slideLayout169.xml"/><Relationship Id="rId12" Type="http://schemas.openxmlformats.org/officeDocument/2006/relationships/slideLayout" Target="../slideLayouts/slideLayout168.xml"/><Relationship Id="rId11" Type="http://schemas.openxmlformats.org/officeDocument/2006/relationships/slideLayout" Target="../slideLayouts/slideLayout167.xml"/><Relationship Id="rId10" Type="http://schemas.openxmlformats.org/officeDocument/2006/relationships/slideLayout" Target="../slideLayouts/slideLayout166.xml"/><Relationship Id="rId1" Type="http://schemas.openxmlformats.org/officeDocument/2006/relationships/slideLayout" Target="../slideLayouts/slideLayout157.xml"/></Relationships>
</file>

<file path=ppt/slideMasters/_rels/slideMaster14.xml.rels><?xml version="1.0" encoding="UTF-8" standalone="yes"?>
<Relationships xmlns="http://schemas.openxmlformats.org/package/2006/relationships"><Relationship Id="rId9" Type="http://schemas.openxmlformats.org/officeDocument/2006/relationships/slideLayout" Target="../slideLayouts/slideLayout178.xml"/><Relationship Id="rId8" Type="http://schemas.openxmlformats.org/officeDocument/2006/relationships/slideLayout" Target="../slideLayouts/slideLayout177.xml"/><Relationship Id="rId7" Type="http://schemas.openxmlformats.org/officeDocument/2006/relationships/slideLayout" Target="../slideLayouts/slideLayout176.xml"/><Relationship Id="rId6" Type="http://schemas.openxmlformats.org/officeDocument/2006/relationships/slideLayout" Target="../slideLayouts/slideLayout175.xml"/><Relationship Id="rId5" Type="http://schemas.openxmlformats.org/officeDocument/2006/relationships/slideLayout" Target="../slideLayouts/slideLayout174.xml"/><Relationship Id="rId4" Type="http://schemas.openxmlformats.org/officeDocument/2006/relationships/slideLayout" Target="../slideLayouts/slideLayout173.xml"/><Relationship Id="rId3" Type="http://schemas.openxmlformats.org/officeDocument/2006/relationships/slideLayout" Target="../slideLayouts/slideLayout172.xml"/><Relationship Id="rId2" Type="http://schemas.openxmlformats.org/officeDocument/2006/relationships/slideLayout" Target="../slideLayouts/slideLayout171.xml"/><Relationship Id="rId14" Type="http://schemas.openxmlformats.org/officeDocument/2006/relationships/theme" Target="../theme/theme14.xml"/><Relationship Id="rId13" Type="http://schemas.openxmlformats.org/officeDocument/2006/relationships/slideLayout" Target="../slideLayouts/slideLayout182.xml"/><Relationship Id="rId12" Type="http://schemas.openxmlformats.org/officeDocument/2006/relationships/slideLayout" Target="../slideLayouts/slideLayout181.xml"/><Relationship Id="rId11" Type="http://schemas.openxmlformats.org/officeDocument/2006/relationships/slideLayout" Target="../slideLayouts/slideLayout180.xml"/><Relationship Id="rId10" Type="http://schemas.openxmlformats.org/officeDocument/2006/relationships/slideLayout" Target="../slideLayouts/slideLayout179.xml"/><Relationship Id="rId1" Type="http://schemas.openxmlformats.org/officeDocument/2006/relationships/slideLayout" Target="../slideLayouts/slideLayout170.xml"/></Relationships>
</file>

<file path=ppt/slideMasters/_rels/slideMaster15.xml.rels><?xml version="1.0" encoding="UTF-8" standalone="yes"?>
<Relationships xmlns="http://schemas.openxmlformats.org/package/2006/relationships"><Relationship Id="rId9" Type="http://schemas.openxmlformats.org/officeDocument/2006/relationships/slideLayout" Target="../slideLayouts/slideLayout191.xml"/><Relationship Id="rId8" Type="http://schemas.openxmlformats.org/officeDocument/2006/relationships/slideLayout" Target="../slideLayouts/slideLayout190.xml"/><Relationship Id="rId7" Type="http://schemas.openxmlformats.org/officeDocument/2006/relationships/slideLayout" Target="../slideLayouts/slideLayout189.xml"/><Relationship Id="rId6" Type="http://schemas.openxmlformats.org/officeDocument/2006/relationships/slideLayout" Target="../slideLayouts/slideLayout188.xml"/><Relationship Id="rId5" Type="http://schemas.openxmlformats.org/officeDocument/2006/relationships/slideLayout" Target="../slideLayouts/slideLayout187.xml"/><Relationship Id="rId4" Type="http://schemas.openxmlformats.org/officeDocument/2006/relationships/slideLayout" Target="../slideLayouts/slideLayout186.xml"/><Relationship Id="rId3" Type="http://schemas.openxmlformats.org/officeDocument/2006/relationships/slideLayout" Target="../slideLayouts/slideLayout185.xml"/><Relationship Id="rId2" Type="http://schemas.openxmlformats.org/officeDocument/2006/relationships/slideLayout" Target="../slideLayouts/slideLayout184.xml"/><Relationship Id="rId14" Type="http://schemas.openxmlformats.org/officeDocument/2006/relationships/theme" Target="../theme/theme15.xml"/><Relationship Id="rId13" Type="http://schemas.openxmlformats.org/officeDocument/2006/relationships/slideLayout" Target="../slideLayouts/slideLayout195.xml"/><Relationship Id="rId12" Type="http://schemas.openxmlformats.org/officeDocument/2006/relationships/slideLayout" Target="../slideLayouts/slideLayout194.xml"/><Relationship Id="rId11" Type="http://schemas.openxmlformats.org/officeDocument/2006/relationships/slideLayout" Target="../slideLayouts/slideLayout193.xml"/><Relationship Id="rId10" Type="http://schemas.openxmlformats.org/officeDocument/2006/relationships/slideLayout" Target="../slideLayouts/slideLayout192.xml"/><Relationship Id="rId1" Type="http://schemas.openxmlformats.org/officeDocument/2006/relationships/slideLayout" Target="../slideLayouts/slideLayout183.xml"/></Relationships>
</file>

<file path=ppt/slideMasters/_rels/slideMaster16.xml.rels><?xml version="1.0" encoding="UTF-8" standalone="yes"?>
<Relationships xmlns="http://schemas.openxmlformats.org/package/2006/relationships"><Relationship Id="rId9" Type="http://schemas.openxmlformats.org/officeDocument/2006/relationships/slideLayout" Target="../slideLayouts/slideLayout204.xml"/><Relationship Id="rId8" Type="http://schemas.openxmlformats.org/officeDocument/2006/relationships/slideLayout" Target="../slideLayouts/slideLayout203.xml"/><Relationship Id="rId7" Type="http://schemas.openxmlformats.org/officeDocument/2006/relationships/slideLayout" Target="../slideLayouts/slideLayout202.xml"/><Relationship Id="rId6" Type="http://schemas.openxmlformats.org/officeDocument/2006/relationships/slideLayout" Target="../slideLayouts/slideLayout201.xml"/><Relationship Id="rId5" Type="http://schemas.openxmlformats.org/officeDocument/2006/relationships/slideLayout" Target="../slideLayouts/slideLayout200.xml"/><Relationship Id="rId4" Type="http://schemas.openxmlformats.org/officeDocument/2006/relationships/slideLayout" Target="../slideLayouts/slideLayout199.xml"/><Relationship Id="rId3" Type="http://schemas.openxmlformats.org/officeDocument/2006/relationships/slideLayout" Target="../slideLayouts/slideLayout198.xml"/><Relationship Id="rId2" Type="http://schemas.openxmlformats.org/officeDocument/2006/relationships/slideLayout" Target="../slideLayouts/slideLayout197.xml"/><Relationship Id="rId14" Type="http://schemas.openxmlformats.org/officeDocument/2006/relationships/theme" Target="../theme/theme16.xml"/><Relationship Id="rId13" Type="http://schemas.openxmlformats.org/officeDocument/2006/relationships/slideLayout" Target="../slideLayouts/slideLayout208.xml"/><Relationship Id="rId12" Type="http://schemas.openxmlformats.org/officeDocument/2006/relationships/slideLayout" Target="../slideLayouts/slideLayout207.xml"/><Relationship Id="rId11" Type="http://schemas.openxmlformats.org/officeDocument/2006/relationships/slideLayout" Target="../slideLayouts/slideLayout206.xml"/><Relationship Id="rId10" Type="http://schemas.openxmlformats.org/officeDocument/2006/relationships/slideLayout" Target="../slideLayouts/slideLayout205.xml"/><Relationship Id="rId1" Type="http://schemas.openxmlformats.org/officeDocument/2006/relationships/slideLayout" Target="../slideLayouts/slideLayout196.xml"/></Relationships>
</file>

<file path=ppt/slideMasters/_rels/slideMaster17.xml.rels><?xml version="1.0" encoding="UTF-8" standalone="yes"?>
<Relationships xmlns="http://schemas.openxmlformats.org/package/2006/relationships"><Relationship Id="rId9" Type="http://schemas.openxmlformats.org/officeDocument/2006/relationships/slideLayout" Target="../slideLayouts/slideLayout217.xml"/><Relationship Id="rId8" Type="http://schemas.openxmlformats.org/officeDocument/2006/relationships/slideLayout" Target="../slideLayouts/slideLayout216.xml"/><Relationship Id="rId7" Type="http://schemas.openxmlformats.org/officeDocument/2006/relationships/slideLayout" Target="../slideLayouts/slideLayout215.xml"/><Relationship Id="rId6" Type="http://schemas.openxmlformats.org/officeDocument/2006/relationships/slideLayout" Target="../slideLayouts/slideLayout214.xml"/><Relationship Id="rId5" Type="http://schemas.openxmlformats.org/officeDocument/2006/relationships/slideLayout" Target="../slideLayouts/slideLayout213.xml"/><Relationship Id="rId4" Type="http://schemas.openxmlformats.org/officeDocument/2006/relationships/slideLayout" Target="../slideLayouts/slideLayout212.xml"/><Relationship Id="rId3" Type="http://schemas.openxmlformats.org/officeDocument/2006/relationships/slideLayout" Target="../slideLayouts/slideLayout211.xml"/><Relationship Id="rId2" Type="http://schemas.openxmlformats.org/officeDocument/2006/relationships/slideLayout" Target="../slideLayouts/slideLayout210.xml"/><Relationship Id="rId14" Type="http://schemas.openxmlformats.org/officeDocument/2006/relationships/theme" Target="../theme/theme17.xml"/><Relationship Id="rId13" Type="http://schemas.openxmlformats.org/officeDocument/2006/relationships/slideLayout" Target="../slideLayouts/slideLayout221.xml"/><Relationship Id="rId12" Type="http://schemas.openxmlformats.org/officeDocument/2006/relationships/slideLayout" Target="../slideLayouts/slideLayout220.xml"/><Relationship Id="rId11" Type="http://schemas.openxmlformats.org/officeDocument/2006/relationships/slideLayout" Target="../slideLayouts/slideLayout219.xml"/><Relationship Id="rId10" Type="http://schemas.openxmlformats.org/officeDocument/2006/relationships/slideLayout" Target="../slideLayouts/slideLayout218.xml"/><Relationship Id="rId1" Type="http://schemas.openxmlformats.org/officeDocument/2006/relationships/slideLayout" Target="../slideLayouts/slideLayout209.xml"/></Relationships>
</file>

<file path=ppt/slideMasters/_rels/slideMaster18.xml.rels><?xml version="1.0" encoding="UTF-8" standalone="yes"?>
<Relationships xmlns="http://schemas.openxmlformats.org/package/2006/relationships"><Relationship Id="rId9" Type="http://schemas.openxmlformats.org/officeDocument/2006/relationships/slideLayout" Target="../slideLayouts/slideLayout230.xml"/><Relationship Id="rId8" Type="http://schemas.openxmlformats.org/officeDocument/2006/relationships/slideLayout" Target="../slideLayouts/slideLayout229.xml"/><Relationship Id="rId7" Type="http://schemas.openxmlformats.org/officeDocument/2006/relationships/slideLayout" Target="../slideLayouts/slideLayout228.xml"/><Relationship Id="rId6" Type="http://schemas.openxmlformats.org/officeDocument/2006/relationships/slideLayout" Target="../slideLayouts/slideLayout227.xml"/><Relationship Id="rId5" Type="http://schemas.openxmlformats.org/officeDocument/2006/relationships/slideLayout" Target="../slideLayouts/slideLayout226.xml"/><Relationship Id="rId4" Type="http://schemas.openxmlformats.org/officeDocument/2006/relationships/slideLayout" Target="../slideLayouts/slideLayout225.xml"/><Relationship Id="rId3" Type="http://schemas.openxmlformats.org/officeDocument/2006/relationships/slideLayout" Target="../slideLayouts/slideLayout224.xml"/><Relationship Id="rId2" Type="http://schemas.openxmlformats.org/officeDocument/2006/relationships/slideLayout" Target="../slideLayouts/slideLayout223.xml"/><Relationship Id="rId14" Type="http://schemas.openxmlformats.org/officeDocument/2006/relationships/theme" Target="../theme/theme18.xml"/><Relationship Id="rId13" Type="http://schemas.openxmlformats.org/officeDocument/2006/relationships/slideLayout" Target="../slideLayouts/slideLayout234.xml"/><Relationship Id="rId12" Type="http://schemas.openxmlformats.org/officeDocument/2006/relationships/slideLayout" Target="../slideLayouts/slideLayout233.xml"/><Relationship Id="rId11" Type="http://schemas.openxmlformats.org/officeDocument/2006/relationships/slideLayout" Target="../slideLayouts/slideLayout232.xml"/><Relationship Id="rId10" Type="http://schemas.openxmlformats.org/officeDocument/2006/relationships/slideLayout" Target="../slideLayouts/slideLayout231.xml"/><Relationship Id="rId1" Type="http://schemas.openxmlformats.org/officeDocument/2006/relationships/slideLayout" Target="../slideLayouts/slideLayout222.xml"/></Relationships>
</file>

<file path=ppt/slideMasters/_rels/slideMaster19.xml.rels><?xml version="1.0" encoding="UTF-8" standalone="yes"?>
<Relationships xmlns="http://schemas.openxmlformats.org/package/2006/relationships"><Relationship Id="rId9" Type="http://schemas.openxmlformats.org/officeDocument/2006/relationships/slideLayout" Target="../slideLayouts/slideLayout243.xml"/><Relationship Id="rId8" Type="http://schemas.openxmlformats.org/officeDocument/2006/relationships/slideLayout" Target="../slideLayouts/slideLayout242.xml"/><Relationship Id="rId7" Type="http://schemas.openxmlformats.org/officeDocument/2006/relationships/slideLayout" Target="../slideLayouts/slideLayout241.xml"/><Relationship Id="rId6" Type="http://schemas.openxmlformats.org/officeDocument/2006/relationships/slideLayout" Target="../slideLayouts/slideLayout240.xml"/><Relationship Id="rId5" Type="http://schemas.openxmlformats.org/officeDocument/2006/relationships/slideLayout" Target="../slideLayouts/slideLayout239.xml"/><Relationship Id="rId4" Type="http://schemas.openxmlformats.org/officeDocument/2006/relationships/slideLayout" Target="../slideLayouts/slideLayout238.xml"/><Relationship Id="rId3" Type="http://schemas.openxmlformats.org/officeDocument/2006/relationships/slideLayout" Target="../slideLayouts/slideLayout237.xml"/><Relationship Id="rId2" Type="http://schemas.openxmlformats.org/officeDocument/2006/relationships/slideLayout" Target="../slideLayouts/slideLayout236.xml"/><Relationship Id="rId14" Type="http://schemas.openxmlformats.org/officeDocument/2006/relationships/theme" Target="../theme/theme19.xml"/><Relationship Id="rId13" Type="http://schemas.openxmlformats.org/officeDocument/2006/relationships/slideLayout" Target="../slideLayouts/slideLayout247.xml"/><Relationship Id="rId12" Type="http://schemas.openxmlformats.org/officeDocument/2006/relationships/slideLayout" Target="../slideLayouts/slideLayout246.xml"/><Relationship Id="rId11" Type="http://schemas.openxmlformats.org/officeDocument/2006/relationships/slideLayout" Target="../slideLayouts/slideLayout245.xml"/><Relationship Id="rId10" Type="http://schemas.openxmlformats.org/officeDocument/2006/relationships/slideLayout" Target="../slideLayouts/slideLayout244.xml"/><Relationship Id="rId1" Type="http://schemas.openxmlformats.org/officeDocument/2006/relationships/slideLayout" Target="../slideLayouts/slideLayout235.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4" Type="http://schemas.openxmlformats.org/officeDocument/2006/relationships/theme" Target="../theme/theme2.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_rels/slideMaster20.xml.rels><?xml version="1.0" encoding="UTF-8" standalone="yes"?>
<Relationships xmlns="http://schemas.openxmlformats.org/package/2006/relationships"><Relationship Id="rId9" Type="http://schemas.openxmlformats.org/officeDocument/2006/relationships/slideLayout" Target="../slideLayouts/slideLayout256.xml"/><Relationship Id="rId8" Type="http://schemas.openxmlformats.org/officeDocument/2006/relationships/slideLayout" Target="../slideLayouts/slideLayout255.xml"/><Relationship Id="rId7" Type="http://schemas.openxmlformats.org/officeDocument/2006/relationships/slideLayout" Target="../slideLayouts/slideLayout254.xml"/><Relationship Id="rId6" Type="http://schemas.openxmlformats.org/officeDocument/2006/relationships/slideLayout" Target="../slideLayouts/slideLayout253.xml"/><Relationship Id="rId5" Type="http://schemas.openxmlformats.org/officeDocument/2006/relationships/slideLayout" Target="../slideLayouts/slideLayout252.xml"/><Relationship Id="rId4" Type="http://schemas.openxmlformats.org/officeDocument/2006/relationships/slideLayout" Target="../slideLayouts/slideLayout251.xml"/><Relationship Id="rId3" Type="http://schemas.openxmlformats.org/officeDocument/2006/relationships/slideLayout" Target="../slideLayouts/slideLayout250.xml"/><Relationship Id="rId2" Type="http://schemas.openxmlformats.org/officeDocument/2006/relationships/slideLayout" Target="../slideLayouts/slideLayout249.xml"/><Relationship Id="rId14" Type="http://schemas.openxmlformats.org/officeDocument/2006/relationships/theme" Target="../theme/theme20.xml"/><Relationship Id="rId13" Type="http://schemas.openxmlformats.org/officeDocument/2006/relationships/slideLayout" Target="../slideLayouts/slideLayout260.xml"/><Relationship Id="rId12" Type="http://schemas.openxmlformats.org/officeDocument/2006/relationships/slideLayout" Target="../slideLayouts/slideLayout259.xml"/><Relationship Id="rId11" Type="http://schemas.openxmlformats.org/officeDocument/2006/relationships/slideLayout" Target="../slideLayouts/slideLayout258.xml"/><Relationship Id="rId10" Type="http://schemas.openxmlformats.org/officeDocument/2006/relationships/slideLayout" Target="../slideLayouts/slideLayout257.xml"/><Relationship Id="rId1" Type="http://schemas.openxmlformats.org/officeDocument/2006/relationships/slideLayout" Target="../slideLayouts/slideLayout248.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5.xml"/><Relationship Id="rId8" Type="http://schemas.openxmlformats.org/officeDocument/2006/relationships/slideLayout" Target="../slideLayouts/slideLayout34.xml"/><Relationship Id="rId7" Type="http://schemas.openxmlformats.org/officeDocument/2006/relationships/slideLayout" Target="../slideLayouts/slideLayout33.xml"/><Relationship Id="rId6" Type="http://schemas.openxmlformats.org/officeDocument/2006/relationships/slideLayout" Target="../slideLayouts/slideLayout32.xml"/><Relationship Id="rId5" Type="http://schemas.openxmlformats.org/officeDocument/2006/relationships/slideLayout" Target="../slideLayouts/slideLayout31.xml"/><Relationship Id="rId4" Type="http://schemas.openxmlformats.org/officeDocument/2006/relationships/slideLayout" Target="../slideLayouts/slideLayout30.xml"/><Relationship Id="rId3" Type="http://schemas.openxmlformats.org/officeDocument/2006/relationships/slideLayout" Target="../slideLayouts/slideLayout29.xml"/><Relationship Id="rId2" Type="http://schemas.openxmlformats.org/officeDocument/2006/relationships/slideLayout" Target="../slideLayouts/slideLayout28.xml"/><Relationship Id="rId14" Type="http://schemas.openxmlformats.org/officeDocument/2006/relationships/theme" Target="../theme/theme3.xml"/><Relationship Id="rId13" Type="http://schemas.openxmlformats.org/officeDocument/2006/relationships/slideLayout" Target="../slideLayouts/slideLayout39.xml"/><Relationship Id="rId12" Type="http://schemas.openxmlformats.org/officeDocument/2006/relationships/slideLayout" Target="../slideLayouts/slideLayout38.xml"/><Relationship Id="rId11" Type="http://schemas.openxmlformats.org/officeDocument/2006/relationships/slideLayout" Target="../slideLayouts/slideLayout37.xml"/><Relationship Id="rId10" Type="http://schemas.openxmlformats.org/officeDocument/2006/relationships/slideLayout" Target="../slideLayouts/slideLayout36.xml"/><Relationship Id="rId1"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8.xml"/><Relationship Id="rId8" Type="http://schemas.openxmlformats.org/officeDocument/2006/relationships/slideLayout" Target="../slideLayouts/slideLayout47.xml"/><Relationship Id="rId7" Type="http://schemas.openxmlformats.org/officeDocument/2006/relationships/slideLayout" Target="../slideLayouts/slideLayout46.xml"/><Relationship Id="rId6" Type="http://schemas.openxmlformats.org/officeDocument/2006/relationships/slideLayout" Target="../slideLayouts/slideLayout45.xml"/><Relationship Id="rId5" Type="http://schemas.openxmlformats.org/officeDocument/2006/relationships/slideLayout" Target="../slideLayouts/slideLayout44.xml"/><Relationship Id="rId4" Type="http://schemas.openxmlformats.org/officeDocument/2006/relationships/slideLayout" Target="../slideLayouts/slideLayout43.xml"/><Relationship Id="rId3" Type="http://schemas.openxmlformats.org/officeDocument/2006/relationships/slideLayout" Target="../slideLayouts/slideLayout42.xml"/><Relationship Id="rId2" Type="http://schemas.openxmlformats.org/officeDocument/2006/relationships/slideLayout" Target="../slideLayouts/slideLayout41.xml"/><Relationship Id="rId14" Type="http://schemas.openxmlformats.org/officeDocument/2006/relationships/theme" Target="../theme/theme4.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1" Type="http://schemas.openxmlformats.org/officeDocument/2006/relationships/slideLayout" Target="../slideLayouts/slideLayout40.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61.xml"/><Relationship Id="rId8" Type="http://schemas.openxmlformats.org/officeDocument/2006/relationships/slideLayout" Target="../slideLayouts/slideLayout60.xml"/><Relationship Id="rId7" Type="http://schemas.openxmlformats.org/officeDocument/2006/relationships/slideLayout" Target="../slideLayouts/slideLayout59.xml"/><Relationship Id="rId6" Type="http://schemas.openxmlformats.org/officeDocument/2006/relationships/slideLayout" Target="../slideLayouts/slideLayout58.xml"/><Relationship Id="rId5" Type="http://schemas.openxmlformats.org/officeDocument/2006/relationships/slideLayout" Target="../slideLayouts/slideLayout57.xml"/><Relationship Id="rId4" Type="http://schemas.openxmlformats.org/officeDocument/2006/relationships/slideLayout" Target="../slideLayouts/slideLayout56.xml"/><Relationship Id="rId3" Type="http://schemas.openxmlformats.org/officeDocument/2006/relationships/slideLayout" Target="../slideLayouts/slideLayout55.xml"/><Relationship Id="rId2" Type="http://schemas.openxmlformats.org/officeDocument/2006/relationships/slideLayout" Target="../slideLayouts/slideLayout54.xml"/><Relationship Id="rId14" Type="http://schemas.openxmlformats.org/officeDocument/2006/relationships/theme" Target="../theme/theme5.xml"/><Relationship Id="rId13" Type="http://schemas.openxmlformats.org/officeDocument/2006/relationships/slideLayout" Target="../slideLayouts/slideLayout65.xml"/><Relationship Id="rId12" Type="http://schemas.openxmlformats.org/officeDocument/2006/relationships/slideLayout" Target="../slideLayouts/slideLayout64.xml"/><Relationship Id="rId11" Type="http://schemas.openxmlformats.org/officeDocument/2006/relationships/slideLayout" Target="../slideLayouts/slideLayout63.xml"/><Relationship Id="rId10" Type="http://schemas.openxmlformats.org/officeDocument/2006/relationships/slideLayout" Target="../slideLayouts/slideLayout62.xml"/><Relationship Id="rId1"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74.xml"/><Relationship Id="rId8" Type="http://schemas.openxmlformats.org/officeDocument/2006/relationships/slideLayout" Target="../slideLayouts/slideLayout73.xml"/><Relationship Id="rId7" Type="http://schemas.openxmlformats.org/officeDocument/2006/relationships/slideLayout" Target="../slideLayouts/slideLayout72.xml"/><Relationship Id="rId6" Type="http://schemas.openxmlformats.org/officeDocument/2006/relationships/slideLayout" Target="../slideLayouts/slideLayout71.xml"/><Relationship Id="rId5" Type="http://schemas.openxmlformats.org/officeDocument/2006/relationships/slideLayout" Target="../slideLayouts/slideLayout70.xml"/><Relationship Id="rId4" Type="http://schemas.openxmlformats.org/officeDocument/2006/relationships/slideLayout" Target="../slideLayouts/slideLayout69.xml"/><Relationship Id="rId3" Type="http://schemas.openxmlformats.org/officeDocument/2006/relationships/slideLayout" Target="../slideLayouts/slideLayout68.xml"/><Relationship Id="rId2" Type="http://schemas.openxmlformats.org/officeDocument/2006/relationships/slideLayout" Target="../slideLayouts/slideLayout67.xml"/><Relationship Id="rId14" Type="http://schemas.openxmlformats.org/officeDocument/2006/relationships/theme" Target="../theme/theme6.xml"/><Relationship Id="rId13" Type="http://schemas.openxmlformats.org/officeDocument/2006/relationships/slideLayout" Target="../slideLayouts/slideLayout78.xml"/><Relationship Id="rId12" Type="http://schemas.openxmlformats.org/officeDocument/2006/relationships/slideLayout" Target="../slideLayouts/slideLayout77.xml"/><Relationship Id="rId11" Type="http://schemas.openxmlformats.org/officeDocument/2006/relationships/slideLayout" Target="../slideLayouts/slideLayout76.xml"/><Relationship Id="rId10" Type="http://schemas.openxmlformats.org/officeDocument/2006/relationships/slideLayout" Target="../slideLayouts/slideLayout75.xml"/><Relationship Id="rId1" Type="http://schemas.openxmlformats.org/officeDocument/2006/relationships/slideLayout" Target="../slideLayouts/slideLayout66.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87.xml"/><Relationship Id="rId8" Type="http://schemas.openxmlformats.org/officeDocument/2006/relationships/slideLayout" Target="../slideLayouts/slideLayout86.xml"/><Relationship Id="rId7" Type="http://schemas.openxmlformats.org/officeDocument/2006/relationships/slideLayout" Target="../slideLayouts/slideLayout85.xml"/><Relationship Id="rId6" Type="http://schemas.openxmlformats.org/officeDocument/2006/relationships/slideLayout" Target="../slideLayouts/slideLayout84.xml"/><Relationship Id="rId5" Type="http://schemas.openxmlformats.org/officeDocument/2006/relationships/slideLayout" Target="../slideLayouts/slideLayout83.xml"/><Relationship Id="rId4" Type="http://schemas.openxmlformats.org/officeDocument/2006/relationships/slideLayout" Target="../slideLayouts/slideLayout82.xml"/><Relationship Id="rId3" Type="http://schemas.openxmlformats.org/officeDocument/2006/relationships/slideLayout" Target="../slideLayouts/slideLayout81.xml"/><Relationship Id="rId2" Type="http://schemas.openxmlformats.org/officeDocument/2006/relationships/slideLayout" Target="../slideLayouts/slideLayout80.xml"/><Relationship Id="rId14" Type="http://schemas.openxmlformats.org/officeDocument/2006/relationships/theme" Target="../theme/theme7.xml"/><Relationship Id="rId13" Type="http://schemas.openxmlformats.org/officeDocument/2006/relationships/slideLayout" Target="../slideLayouts/slideLayout91.xml"/><Relationship Id="rId12" Type="http://schemas.openxmlformats.org/officeDocument/2006/relationships/slideLayout" Target="../slideLayouts/slideLayout90.xml"/><Relationship Id="rId11" Type="http://schemas.openxmlformats.org/officeDocument/2006/relationships/slideLayout" Target="../slideLayouts/slideLayout89.xml"/><Relationship Id="rId10" Type="http://schemas.openxmlformats.org/officeDocument/2006/relationships/slideLayout" Target="../slideLayouts/slideLayout88.xml"/><Relationship Id="rId1" Type="http://schemas.openxmlformats.org/officeDocument/2006/relationships/slideLayout" Target="../slideLayouts/slideLayout79.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100.xml"/><Relationship Id="rId8" Type="http://schemas.openxmlformats.org/officeDocument/2006/relationships/slideLayout" Target="../slideLayouts/slideLayout99.xml"/><Relationship Id="rId7" Type="http://schemas.openxmlformats.org/officeDocument/2006/relationships/slideLayout" Target="../slideLayouts/slideLayout98.xml"/><Relationship Id="rId6" Type="http://schemas.openxmlformats.org/officeDocument/2006/relationships/slideLayout" Target="../slideLayouts/slideLayout97.xml"/><Relationship Id="rId5" Type="http://schemas.openxmlformats.org/officeDocument/2006/relationships/slideLayout" Target="../slideLayouts/slideLayout96.xml"/><Relationship Id="rId4" Type="http://schemas.openxmlformats.org/officeDocument/2006/relationships/slideLayout" Target="../slideLayouts/slideLayout95.xml"/><Relationship Id="rId3" Type="http://schemas.openxmlformats.org/officeDocument/2006/relationships/slideLayout" Target="../slideLayouts/slideLayout94.xml"/><Relationship Id="rId2" Type="http://schemas.openxmlformats.org/officeDocument/2006/relationships/slideLayout" Target="../slideLayouts/slideLayout93.xml"/><Relationship Id="rId14" Type="http://schemas.openxmlformats.org/officeDocument/2006/relationships/theme" Target="../theme/theme8.xml"/><Relationship Id="rId13" Type="http://schemas.openxmlformats.org/officeDocument/2006/relationships/slideLayout" Target="../slideLayouts/slideLayout104.xml"/><Relationship Id="rId12" Type="http://schemas.openxmlformats.org/officeDocument/2006/relationships/slideLayout" Target="../slideLayouts/slideLayout103.xml"/><Relationship Id="rId11" Type="http://schemas.openxmlformats.org/officeDocument/2006/relationships/slideLayout" Target="../slideLayouts/slideLayout102.xml"/><Relationship Id="rId10" Type="http://schemas.openxmlformats.org/officeDocument/2006/relationships/slideLayout" Target="../slideLayouts/slideLayout101.xml"/><Relationship Id="rId1" Type="http://schemas.openxmlformats.org/officeDocument/2006/relationships/slideLayout" Target="../slideLayouts/slideLayout92.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113.xml"/><Relationship Id="rId8" Type="http://schemas.openxmlformats.org/officeDocument/2006/relationships/slideLayout" Target="../slideLayouts/slideLayout112.xml"/><Relationship Id="rId7" Type="http://schemas.openxmlformats.org/officeDocument/2006/relationships/slideLayout" Target="../slideLayouts/slideLayout111.xml"/><Relationship Id="rId6" Type="http://schemas.openxmlformats.org/officeDocument/2006/relationships/slideLayout" Target="../slideLayouts/slideLayout110.xml"/><Relationship Id="rId5" Type="http://schemas.openxmlformats.org/officeDocument/2006/relationships/slideLayout" Target="../slideLayouts/slideLayout109.xml"/><Relationship Id="rId4" Type="http://schemas.openxmlformats.org/officeDocument/2006/relationships/slideLayout" Target="../slideLayouts/slideLayout108.xml"/><Relationship Id="rId3" Type="http://schemas.openxmlformats.org/officeDocument/2006/relationships/slideLayout" Target="../slideLayouts/slideLayout107.xml"/><Relationship Id="rId2" Type="http://schemas.openxmlformats.org/officeDocument/2006/relationships/slideLayout" Target="../slideLayouts/slideLayout106.xml"/><Relationship Id="rId14" Type="http://schemas.openxmlformats.org/officeDocument/2006/relationships/theme" Target="../theme/theme9.xml"/><Relationship Id="rId13" Type="http://schemas.openxmlformats.org/officeDocument/2006/relationships/slideLayout" Target="../slideLayouts/slideLayout117.xml"/><Relationship Id="rId12" Type="http://schemas.openxmlformats.org/officeDocument/2006/relationships/slideLayout" Target="../slideLayouts/slideLayout116.xml"/><Relationship Id="rId11" Type="http://schemas.openxmlformats.org/officeDocument/2006/relationships/slideLayout" Target="../slideLayouts/slideLayout115.xml"/><Relationship Id="rId10" Type="http://schemas.openxmlformats.org/officeDocument/2006/relationships/slideLayout" Target="../slideLayouts/slideLayout114.xml"/><Relationship Id="rId1" Type="http://schemas.openxmlformats.org/officeDocument/2006/relationships/slideLayout" Target="../slideLayouts/slideLayout10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845" r:id="rId1"/>
    <p:sldLayoutId id="2147483846" r:id="rId2"/>
    <p:sldLayoutId id="2147483847" r:id="rId3"/>
    <p:sldLayoutId id="2147483848" r:id="rId4"/>
    <p:sldLayoutId id="2147483849" r:id="rId5"/>
    <p:sldLayoutId id="2147483850" r:id="rId6"/>
    <p:sldLayoutId id="2147483851" r:id="rId7"/>
    <p:sldLayoutId id="2147483852" r:id="rId8"/>
    <p:sldLayoutId id="2147483853" r:id="rId9"/>
    <p:sldLayoutId id="2147483854" r:id="rId10"/>
    <p:sldLayoutId id="2147483855" r:id="rId11"/>
    <p:sldLayoutId id="2147483856" r:id="rId12"/>
    <p:sldLayoutId id="214748385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887" r:id="rId1"/>
    <p:sldLayoutId id="2147483888" r:id="rId2"/>
    <p:sldLayoutId id="2147483889" r:id="rId3"/>
    <p:sldLayoutId id="2147483890" r:id="rId4"/>
    <p:sldLayoutId id="2147483891" r:id="rId5"/>
    <p:sldLayoutId id="2147483892" r:id="rId6"/>
    <p:sldLayoutId id="2147483893" r:id="rId7"/>
    <p:sldLayoutId id="2147483894" r:id="rId8"/>
    <p:sldLayoutId id="2147483895" r:id="rId9"/>
    <p:sldLayoutId id="2147483896" r:id="rId10"/>
    <p:sldLayoutId id="2147483897" r:id="rId11"/>
    <p:sldLayoutId id="2147483898" r:id="rId12"/>
    <p:sldLayoutId id="214748389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 id="2147483912" r:id="rId12"/>
    <p:sldLayoutId id="214748391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915" r:id="rId1"/>
    <p:sldLayoutId id="2147483916" r:id="rId2"/>
    <p:sldLayoutId id="2147483917" r:id="rId3"/>
    <p:sldLayoutId id="2147483918" r:id="rId4"/>
    <p:sldLayoutId id="2147483919" r:id="rId5"/>
    <p:sldLayoutId id="2147483920" r:id="rId6"/>
    <p:sldLayoutId id="2147483921" r:id="rId7"/>
    <p:sldLayoutId id="2147483922" r:id="rId8"/>
    <p:sldLayoutId id="2147483923" r:id="rId9"/>
    <p:sldLayoutId id="2147483924" r:id="rId10"/>
    <p:sldLayoutId id="2147483925" r:id="rId11"/>
    <p:sldLayoutId id="2147483926" r:id="rId12"/>
    <p:sldLayoutId id="214748392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F44048-03F3-40F0-BB0C-BE8A840A2D3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8AB34-56CB-4F8F-B8CD-D5E130F3B6D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52.xml"/><Relationship Id="rId3" Type="http://schemas.openxmlformats.org/officeDocument/2006/relationships/image" Target="../media/image17.png"/><Relationship Id="rId2" Type="http://schemas.openxmlformats.org/officeDocument/2006/relationships/image" Target="../media/image5.pn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52.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8.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04.xml"/><Relationship Id="rId3" Type="http://schemas.openxmlformats.org/officeDocument/2006/relationships/image" Target="../media/image19.png"/><Relationship Id="rId2" Type="http://schemas.openxmlformats.org/officeDocument/2006/relationships/image" Target="../media/image5.png"/><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65.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20.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91.xml"/><Relationship Id="rId3" Type="http://schemas.openxmlformats.org/officeDocument/2006/relationships/image" Target="../media/image21.png"/><Relationship Id="rId2" Type="http://schemas.openxmlformats.org/officeDocument/2006/relationships/image" Target="../media/image5.png"/><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5.xml"/></Relationships>
</file>

<file path=ppt/slides/_rels/slide16.xml.rels><?xml version="1.0" encoding="UTF-8" standalone="yes"?>
<Relationships xmlns="http://schemas.openxmlformats.org/package/2006/relationships"><Relationship Id="rId6" Type="http://schemas.openxmlformats.org/officeDocument/2006/relationships/slideLayout" Target="../slideLayouts/slideLayout78.xml"/><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56.xml"/><Relationship Id="rId4" Type="http://schemas.openxmlformats.org/officeDocument/2006/relationships/image" Target="../media/image22.png"/><Relationship Id="rId3" Type="http://schemas.openxmlformats.org/officeDocument/2006/relationships/image" Target="../media/image25.png"/><Relationship Id="rId2" Type="http://schemas.openxmlformats.org/officeDocument/2006/relationships/image" Target="../media/image5.png"/><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169.xml"/><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image" Target="../media/image5.png"/><Relationship Id="rId1" Type="http://schemas.openxmlformats.org/officeDocument/2006/relationships/image" Target="../media/image4.png"/></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182.xml"/><Relationship Id="rId4" Type="http://schemas.openxmlformats.org/officeDocument/2006/relationships/image" Target="../media/image29.png"/><Relationship Id="rId3" Type="http://schemas.openxmlformats.org/officeDocument/2006/relationships/image" Target="../media/image28.png"/><Relationship Id="rId2" Type="http://schemas.openxmlformats.org/officeDocument/2006/relationships/image" Target="../media/image5.png"/><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0.xml"/></Relationships>
</file>

<file path=ppt/slides/_rels/slide21.xml.rels><?xml version="1.0" encoding="UTF-8" standalone="yes"?>
<Relationships xmlns="http://schemas.openxmlformats.org/package/2006/relationships"><Relationship Id="rId6" Type="http://schemas.openxmlformats.org/officeDocument/2006/relationships/slideLayout" Target="../slideLayouts/slideLayout208.xml"/><Relationship Id="rId5" Type="http://schemas.openxmlformats.org/officeDocument/2006/relationships/image" Target="../media/image32.png"/><Relationship Id="rId4" Type="http://schemas.openxmlformats.org/officeDocument/2006/relationships/image" Target="../media/image31.png"/><Relationship Id="rId3" Type="http://schemas.openxmlformats.org/officeDocument/2006/relationships/image" Target="../media/image30.png"/><Relationship Id="rId2" Type="http://schemas.openxmlformats.org/officeDocument/2006/relationships/image" Target="../media/image5.png"/><Relationship Id="rId1" Type="http://schemas.openxmlformats.org/officeDocument/2006/relationships/image" Target="../media/image4.png"/></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247.xml"/><Relationship Id="rId4" Type="http://schemas.openxmlformats.org/officeDocument/2006/relationships/image" Target="../media/image31.png"/><Relationship Id="rId3" Type="http://schemas.openxmlformats.org/officeDocument/2006/relationships/image" Target="../media/image25.png"/><Relationship Id="rId2" Type="http://schemas.openxmlformats.org/officeDocument/2006/relationships/image" Target="../media/image5.png"/><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221.xml"/><Relationship Id="rId4" Type="http://schemas.openxmlformats.org/officeDocument/2006/relationships/image" Target="../media/image34.png"/><Relationship Id="rId3" Type="http://schemas.openxmlformats.org/officeDocument/2006/relationships/image" Target="../media/image33.png"/><Relationship Id="rId2" Type="http://schemas.openxmlformats.org/officeDocument/2006/relationships/image" Target="../media/image5.png"/><Relationship Id="rId1" Type="http://schemas.openxmlformats.org/officeDocument/2006/relationships/image" Target="../media/image4.png"/></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234.xml"/><Relationship Id="rId4" Type="http://schemas.openxmlformats.org/officeDocument/2006/relationships/image" Target="../media/image36.png"/><Relationship Id="rId3" Type="http://schemas.openxmlformats.org/officeDocument/2006/relationships/image" Target="../media/image35.png"/><Relationship Id="rId2" Type="http://schemas.openxmlformats.org/officeDocument/2006/relationships/image" Target="../media/image5.png"/><Relationship Id="rId1"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5.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08.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39.xml"/><Relationship Id="rId4" Type="http://schemas.openxmlformats.org/officeDocument/2006/relationships/image" Target="../media/image12.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30.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image" Target="../media/image13.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43.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16.png"/><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A picture containing graphical user interface&#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142" y="-9448"/>
            <a:ext cx="12201142" cy="6876896"/>
          </a:xfrm>
          <a:prstGeom prst="rect">
            <a:avLst/>
          </a:prstGeom>
        </p:spPr>
      </p:pic>
      <p:sp>
        <p:nvSpPr>
          <p:cNvPr id="13" name="Text Placeholder 4"/>
          <p:cNvSpPr txBox="1"/>
          <p:nvPr/>
        </p:nvSpPr>
        <p:spPr>
          <a:xfrm>
            <a:off x="88599" y="2567214"/>
            <a:ext cx="6600341" cy="136880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5000" dirty="0">
                <a:solidFill>
                  <a:schemeClr val="bg1"/>
                </a:solidFill>
                <a:latin typeface="Century Gothic" panose="020B0502020202020204" pitchFamily="34" charset="0"/>
                <a:cs typeface="Arial" panose="020B0604020202020204" pitchFamily="34" charset="0"/>
              </a:rPr>
              <a:t>Adidas US Sales Clustering</a:t>
            </a:r>
            <a:endParaRPr lang="en-US" sz="5000" dirty="0">
              <a:solidFill>
                <a:schemeClr val="bg1"/>
              </a:solidFill>
              <a:latin typeface="Century Gothic" panose="020B0502020202020204" pitchFamily="34" charset="0"/>
              <a:cs typeface="Arial" panose="020B0604020202020204" pitchFamily="34" charset="0"/>
            </a:endParaRPr>
          </a:p>
        </p:txBody>
      </p:sp>
      <p:sp>
        <p:nvSpPr>
          <p:cNvPr id="16" name="Text Placeholder 4"/>
          <p:cNvSpPr txBox="1"/>
          <p:nvPr/>
        </p:nvSpPr>
        <p:spPr>
          <a:xfrm>
            <a:off x="170180" y="4384040"/>
            <a:ext cx="4714240" cy="173037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lang="en-US" sz="4800" b="1" kern="1200" dirty="0" smtClean="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2400" dirty="0">
                <a:solidFill>
                  <a:schemeClr val="bg1"/>
                </a:solidFill>
                <a:latin typeface="Century Gothic" panose="020B0502020202020204" pitchFamily="34" charset="0"/>
              </a:rPr>
              <a:t>Group A – Batch 13</a:t>
            </a:r>
            <a:endParaRPr lang="en-IN" sz="2400" dirty="0">
              <a:solidFill>
                <a:schemeClr val="bg1"/>
              </a:solidFill>
              <a:latin typeface="Century Gothic" panose="020B0502020202020204" pitchFamily="34" charset="0"/>
            </a:endParaRPr>
          </a:p>
          <a:p>
            <a:r>
              <a:rPr lang="en-IN" sz="1400" dirty="0">
                <a:solidFill>
                  <a:srgbClr val="FFFF00"/>
                </a:solidFill>
                <a:latin typeface="Century Gothic" panose="020B0502020202020204" pitchFamily="34" charset="0"/>
              </a:rPr>
              <a:t>John Reynolds | Anuj Tiwari| Ashish Mahajan|</a:t>
            </a:r>
            <a:endParaRPr lang="en-IN" sz="1400" dirty="0">
              <a:solidFill>
                <a:srgbClr val="FFFF00"/>
              </a:solidFill>
              <a:latin typeface="Century Gothic" panose="020B0502020202020204" pitchFamily="34" charset="0"/>
            </a:endParaRPr>
          </a:p>
          <a:p>
            <a:r>
              <a:rPr lang="en-IN" sz="1400" dirty="0">
                <a:solidFill>
                  <a:srgbClr val="FFFF00"/>
                </a:solidFill>
                <a:latin typeface="Century Gothic" panose="020B0502020202020204" pitchFamily="34" charset="0"/>
              </a:rPr>
              <a:t>Suraj Gutte | Trompress Fransis | Simrat Kaur | </a:t>
            </a:r>
            <a:endParaRPr lang="en-IN" sz="1400" dirty="0">
              <a:solidFill>
                <a:srgbClr val="FFFF00"/>
              </a:solidFill>
              <a:latin typeface="Century Gothic" panose="020B0502020202020204" pitchFamily="34" charset="0"/>
            </a:endParaRPr>
          </a:p>
          <a:p>
            <a:r>
              <a:rPr lang="en-IN" sz="1400" dirty="0">
                <a:solidFill>
                  <a:srgbClr val="FFFF00"/>
                </a:solidFill>
                <a:latin typeface="Century Gothic" panose="020B0502020202020204" pitchFamily="34" charset="0"/>
              </a:rPr>
              <a:t>Rahila Rajvada | Priya Roy</a:t>
            </a:r>
            <a:endParaRPr lang="en-IN" sz="1400" dirty="0">
              <a:solidFill>
                <a:srgbClr val="FFFF00"/>
              </a:solidFill>
              <a:latin typeface="Century Gothic" panose="020B0502020202020204" pitchFamily="34" charset="0"/>
            </a:endParaRPr>
          </a:p>
        </p:txBody>
      </p:sp>
      <p:pic>
        <p:nvPicPr>
          <p:cNvPr id="20" name="Picture 2" descr="Indian Institute of Management Indore - Wikiped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957" y="75842"/>
            <a:ext cx="411718" cy="663913"/>
          </a:xfrm>
          <a:prstGeom prst="rect">
            <a:avLst/>
          </a:prstGeom>
          <a:noFill/>
          <a:extLst>
            <a:ext uri="{909E8E84-426E-40DD-AFC4-6F175D3DCCD1}">
              <a14:hiddenFill xmlns:a14="http://schemas.microsoft.com/office/drawing/2010/main">
                <a:solidFill>
                  <a:srgbClr val="FFFFFF"/>
                </a:solidFill>
              </a14:hiddenFill>
            </a:ext>
          </a:extLst>
        </p:spPr>
      </p:pic>
      <p:sp>
        <p:nvSpPr>
          <p:cNvPr id="23" name="Text Placeholder 5"/>
          <p:cNvSpPr txBox="1"/>
          <p:nvPr/>
        </p:nvSpPr>
        <p:spPr>
          <a:xfrm>
            <a:off x="696191" y="157715"/>
            <a:ext cx="5730009" cy="7846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solidFill>
                  <a:schemeClr val="bg1"/>
                </a:solidFill>
                <a:latin typeface="Century Gothic" panose="020B0502020202020204" pitchFamily="34" charset="0"/>
              </a:rPr>
              <a:t>Integrated Program in Business Analytics</a:t>
            </a:r>
            <a:endParaRPr lang="en-US" sz="2400" b="1" dirty="0">
              <a:solidFill>
                <a:schemeClr val="bg1"/>
              </a:solidFill>
              <a:latin typeface="Century Gothic" panose="020B0502020202020204" pitchFamily="34" charset="0"/>
            </a:endParaRPr>
          </a:p>
        </p:txBody>
      </p:sp>
      <p:pic>
        <p:nvPicPr>
          <p:cNvPr id="4" name="Picture 3" descr="Logo&#10;&#10;Description automatically generated with medium confiden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10219" y="75842"/>
            <a:ext cx="1392824" cy="66391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a:xfrm>
            <a:off x="838200" y="121285"/>
            <a:ext cx="11098530" cy="920115"/>
          </a:xfrm>
        </p:spPr>
        <p:txBody>
          <a:bodyPr vert="horz" lIns="91440" tIns="45720" rIns="91440" bIns="45720" rtlCol="0" anchor="b">
            <a:normAutofit/>
          </a:bodyPr>
          <a:lstStyle/>
          <a:p>
            <a:r>
              <a:rPr lang="en-US" sz="4400" b="1" kern="1200" dirty="0">
                <a:solidFill>
                  <a:schemeClr val="tx1"/>
                </a:solidFill>
                <a:latin typeface="+mj-lt"/>
                <a:ea typeface="+mj-ea"/>
                <a:cs typeface="+mj-cs"/>
              </a:rPr>
              <a:t>Exploratory Data Analysis</a:t>
            </a:r>
            <a:r>
              <a:rPr lang="en-IN" altLang="en-US" sz="4000" b="1" kern="1200" dirty="0">
                <a:solidFill>
                  <a:schemeClr val="tx1"/>
                </a:solidFill>
                <a:latin typeface="+mj-lt"/>
                <a:ea typeface="+mj-ea"/>
                <a:cs typeface="+mj-cs"/>
              </a:rPr>
              <a:t> </a:t>
            </a:r>
            <a:r>
              <a:rPr lang="en-US" dirty="0">
                <a:solidFill>
                  <a:srgbClr val="0070C0"/>
                </a:solidFill>
                <a:sym typeface="+mn-ea"/>
              </a:rPr>
              <a:t>Bi-variate</a:t>
            </a:r>
            <a:r>
              <a:rPr lang="en-IN" altLang="en-US" dirty="0">
                <a:solidFill>
                  <a:srgbClr val="0070C0"/>
                </a:solidFill>
                <a:sym typeface="+mn-ea"/>
              </a:rPr>
              <a:t> Units sold</a:t>
            </a:r>
            <a:endParaRPr lang="en-IN" altLang="en-US" kern="1200" dirty="0">
              <a:solidFill>
                <a:srgbClr val="0070C0"/>
              </a:solidFill>
              <a:latin typeface="+mj-lt"/>
              <a:ea typeface="+mj-ea"/>
              <a:cs typeface="+mj-cs"/>
              <a:sym typeface="+mn-ea"/>
            </a:endParaRPr>
          </a:p>
        </p:txBody>
      </p:sp>
      <p:sp>
        <p:nvSpPr>
          <p:cNvPr id="36" name="sketch line"/>
          <p:cNvSpPr>
            <a:spLocks noGrp="1" noRot="1" noChangeAspect="1" noMove="1" noResize="1" noEditPoints="1" noAdjustHandles="1" noChangeArrowheads="1" noChangeShapeType="1" noTextEdit="1"/>
          </p:cNvSpPr>
          <p:nvPr/>
        </p:nvSpPr>
        <p:spPr>
          <a:xfrm>
            <a:off x="838223" y="12148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6"/>
          <p:cNvSpPr txBox="1"/>
          <p:nvPr/>
        </p:nvSpPr>
        <p:spPr>
          <a:xfrm>
            <a:off x="295910" y="1406525"/>
            <a:ext cx="5105400" cy="474027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300"/>
              </a:spcBef>
              <a:spcAft>
                <a:spcPts val="300"/>
              </a:spcAft>
              <a:buFont typeface="Arial" panose="020B0604020202020204" pitchFamily="34" charset="0"/>
              <a:buChar char="•"/>
            </a:pPr>
            <a:r>
              <a:rPr lang="en-US" sz="1400" dirty="0">
                <a:solidFill>
                  <a:schemeClr val="tx1"/>
                </a:solidFill>
                <a:latin typeface="Avenir Next LT Pro" panose="020B0504020202020204" pitchFamily="34" charset="0"/>
              </a:rPr>
              <a:t>Instore Sales: Walmart, Kohl's and Amazon also initiated in 2021</a:t>
            </a:r>
            <a:r>
              <a:rPr lang="en-IN" altLang="en-US" sz="1400" dirty="0">
                <a:solidFill>
                  <a:schemeClr val="tx1"/>
                </a:solidFill>
                <a:latin typeface="Avenir Next LT Pro" panose="020B0504020202020204" pitchFamily="34" charset="0"/>
              </a:rPr>
              <a:t>. Existing players took lead in 2021 as well. </a:t>
            </a:r>
            <a:endParaRPr lang="en-IN" altLang="en-US" sz="14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IN" altLang="en-US" sz="1400" dirty="0">
                <a:solidFill>
                  <a:schemeClr val="tx1"/>
                </a:solidFill>
                <a:latin typeface="Avenir Next LT Pro" panose="020B0504020202020204" pitchFamily="34" charset="0"/>
              </a:rPr>
              <a:t>Outlet sales: </a:t>
            </a:r>
            <a:r>
              <a:rPr lang="en-IN" altLang="en-US" sz="1400" u="sng" dirty="0">
                <a:solidFill>
                  <a:srgbClr val="0070C0"/>
                </a:solidFill>
                <a:latin typeface="Avenir Next LT Pro" panose="020B0504020202020204" pitchFamily="34" charset="0"/>
              </a:rPr>
              <a:t>Walmart sale dropped</a:t>
            </a:r>
            <a:r>
              <a:rPr lang="en-IN" altLang="en-US" sz="1400" u="sng" dirty="0">
                <a:solidFill>
                  <a:schemeClr val="tx1"/>
                </a:solidFill>
                <a:latin typeface="Avenir Next LT Pro" panose="020B0504020202020204" pitchFamily="34" charset="0"/>
              </a:rPr>
              <a:t> </a:t>
            </a:r>
            <a:r>
              <a:rPr lang="en-IN" altLang="en-US" sz="1400" dirty="0">
                <a:solidFill>
                  <a:schemeClr val="tx1"/>
                </a:solidFill>
                <a:latin typeface="Avenir Next LT Pro" panose="020B0504020202020204" pitchFamily="34" charset="0"/>
              </a:rPr>
              <a:t>and Sports direct gained the most in 2021. Amazon started sales in 2021.</a:t>
            </a:r>
            <a:endParaRPr lang="en-US" sz="14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US" sz="1400" dirty="0">
                <a:solidFill>
                  <a:schemeClr val="tx1"/>
                </a:solidFill>
                <a:latin typeface="Avenir Next LT Pro" panose="020B0504020202020204" pitchFamily="34" charset="0"/>
              </a:rPr>
              <a:t>Online Sales:</a:t>
            </a:r>
            <a:r>
              <a:rPr lang="en-IN" altLang="en-US" sz="1400" dirty="0">
                <a:solidFill>
                  <a:schemeClr val="tx1"/>
                </a:solidFill>
                <a:latin typeface="Avenir Next LT Pro" panose="020B0504020202020204" pitchFamily="34" charset="0"/>
              </a:rPr>
              <a:t> Growth by all players in 2021, </a:t>
            </a:r>
            <a:r>
              <a:rPr lang="en-US" sz="1400" dirty="0">
                <a:solidFill>
                  <a:schemeClr val="tx1"/>
                </a:solidFill>
                <a:latin typeface="Avenir Next LT Pro" panose="020B0504020202020204" pitchFamily="34" charset="0"/>
              </a:rPr>
              <a:t>Amazon started in 2021. </a:t>
            </a:r>
            <a:endParaRPr lang="en-US" sz="14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endParaRPr lang="en-IN" altLang="en-US"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r>
              <a:rPr lang="en-US" sz="1400" dirty="0">
                <a:solidFill>
                  <a:schemeClr val="tx1"/>
                </a:solidFill>
                <a:latin typeface="Avenir Next LT Pro" panose="020B0504020202020204" pitchFamily="34" charset="0"/>
                <a:sym typeface="+mn-ea"/>
              </a:rPr>
              <a:t>Instore sales: Northeast and Midwest </a:t>
            </a:r>
            <a:r>
              <a:rPr lang="en-IN" altLang="en-US" sz="1400" dirty="0">
                <a:solidFill>
                  <a:schemeClr val="tx1"/>
                </a:solidFill>
                <a:latin typeface="Avenir Next LT Pro" panose="020B0504020202020204" pitchFamily="34" charset="0"/>
                <a:sym typeface="+mn-ea"/>
              </a:rPr>
              <a:t>gained the most &amp; West and Southeast were almost stagnant.</a:t>
            </a:r>
            <a:endParaRPr lang="en-IN" altLang="en-US" sz="1400"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r>
              <a:rPr lang="en-IN" altLang="en-US" sz="1400" dirty="0">
                <a:solidFill>
                  <a:schemeClr val="tx1"/>
                </a:solidFill>
                <a:latin typeface="Avenir Next LT Pro" panose="020B0504020202020204" pitchFamily="34" charset="0"/>
                <a:sym typeface="+mn-ea"/>
              </a:rPr>
              <a:t>Outlet Sales: Northeast no sale growth, South east started and West and South gained the most.</a:t>
            </a:r>
            <a:endParaRPr lang="en-IN" altLang="en-US" sz="1400"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r>
              <a:rPr lang="en-IN" altLang="en-US" sz="1400" dirty="0">
                <a:solidFill>
                  <a:schemeClr val="tx1"/>
                </a:solidFill>
                <a:latin typeface="Avenir Next LT Pro" panose="020B0504020202020204" pitchFamily="34" charset="0"/>
                <a:sym typeface="+mn-ea"/>
              </a:rPr>
              <a:t>Online sales: Growth in all regions. Max gain by Southeast, South, West and Midwest</a:t>
            </a:r>
            <a:endParaRPr lang="en-IN" altLang="en-US" sz="1400"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endParaRPr lang="en-IN" altLang="en-US"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r>
              <a:rPr lang="en-US" sz="1400" dirty="0">
                <a:solidFill>
                  <a:schemeClr val="tx1"/>
                </a:solidFill>
                <a:latin typeface="Avenir Next LT Pro" panose="020B0504020202020204" pitchFamily="34" charset="0"/>
              </a:rPr>
              <a:t>Product story: Almost unified sale for all products in 2020 in all sales methods. Men's Street footware</a:t>
            </a:r>
            <a:r>
              <a:rPr lang="en-IN" altLang="en-US" sz="1400" dirty="0">
                <a:solidFill>
                  <a:schemeClr val="tx1"/>
                </a:solidFill>
                <a:latin typeface="Avenir Next LT Pro" panose="020B0504020202020204" pitchFamily="34" charset="0"/>
              </a:rPr>
              <a:t>, Women’s Appareal and Men’s Athletic footware have grown in all </a:t>
            </a:r>
            <a:r>
              <a:rPr lang="en-US" sz="1400" dirty="0">
                <a:solidFill>
                  <a:schemeClr val="tx1"/>
                </a:solidFill>
                <a:latin typeface="Avenir Next LT Pro" panose="020B0504020202020204" pitchFamily="34" charset="0"/>
              </a:rPr>
              <a:t> considerably </a:t>
            </a:r>
            <a:r>
              <a:rPr lang="en-IN" altLang="en-US" sz="1400" dirty="0">
                <a:solidFill>
                  <a:schemeClr val="tx1"/>
                </a:solidFill>
                <a:latin typeface="Avenir Next LT Pro" panose="020B0504020202020204" pitchFamily="34" charset="0"/>
              </a:rPr>
              <a:t>in 2021 </a:t>
            </a:r>
            <a:endParaRPr lang="en-IN" altLang="en-US" sz="1400" dirty="0">
              <a:solidFill>
                <a:schemeClr val="tx1"/>
              </a:solidFill>
              <a:latin typeface="Avenir Next LT Pro" panose="020B0504020202020204" pitchFamily="34" charset="0"/>
            </a:endParaRPr>
          </a:p>
        </p:txBody>
      </p:sp>
      <p:pic>
        <p:nvPicPr>
          <p:cNvPr id="2" name="Content Placeholder 1"/>
          <p:cNvPicPr>
            <a:picLocks noGrp="1" noChangeAspect="1"/>
          </p:cNvPicPr>
          <p:nvPr>
            <p:ph idx="1"/>
          </p:nvPr>
        </p:nvPicPr>
        <p:blipFill rotWithShape="1">
          <a:blip r:embed="rId3"/>
          <a:srcRect l="2336" t="595"/>
          <a:stretch>
            <a:fillRect/>
          </a:stretch>
        </p:blipFill>
        <p:spPr>
          <a:xfrm>
            <a:off x="5462616" y="1233144"/>
            <a:ext cx="6708742" cy="5093970"/>
          </a:xfrm>
          <a:prstGeom prst="rect">
            <a:avLst/>
          </a:prstGeom>
        </p:spPr>
      </p:pic>
      <p:sp>
        <p:nvSpPr>
          <p:cNvPr id="5" name="Rectangle: Rounded Corners 4"/>
          <p:cNvSpPr/>
          <p:nvPr/>
        </p:nvSpPr>
        <p:spPr>
          <a:xfrm>
            <a:off x="10440936" y="2013284"/>
            <a:ext cx="306070" cy="871186"/>
          </a:xfrm>
          <a:prstGeom prst="roundRect">
            <a:avLst/>
          </a:prstGeom>
          <a:noFill/>
          <a:ln>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6" name="Rectangle: Rounded Corners 5"/>
          <p:cNvSpPr/>
          <p:nvPr/>
        </p:nvSpPr>
        <p:spPr>
          <a:xfrm>
            <a:off x="6725251" y="2237874"/>
            <a:ext cx="870683" cy="686702"/>
          </a:xfrm>
          <a:prstGeom prst="round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7" name="Rectangle: Rounded Corners 6"/>
          <p:cNvSpPr/>
          <p:nvPr/>
        </p:nvSpPr>
        <p:spPr>
          <a:xfrm>
            <a:off x="5666005" y="3037894"/>
            <a:ext cx="1183974" cy="1477536"/>
          </a:xfrm>
          <a:prstGeom prst="round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8" name="Rectangle: Rounded Corners 7"/>
          <p:cNvSpPr/>
          <p:nvPr/>
        </p:nvSpPr>
        <p:spPr>
          <a:xfrm>
            <a:off x="10772739" y="1475875"/>
            <a:ext cx="306070" cy="1400574"/>
          </a:xfrm>
          <a:prstGeom prst="round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9" name="Rectangle: Rounded Corners 8"/>
          <p:cNvSpPr/>
          <p:nvPr/>
        </p:nvSpPr>
        <p:spPr>
          <a:xfrm>
            <a:off x="5594374" y="5566611"/>
            <a:ext cx="6445226" cy="756650"/>
          </a:xfrm>
          <a:prstGeom prst="roundRect">
            <a:avLst/>
          </a:prstGeom>
          <a:noFill/>
          <a:ln>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10" name="Rectangle: Rounded Corners 9"/>
          <p:cNvSpPr/>
          <p:nvPr/>
        </p:nvSpPr>
        <p:spPr>
          <a:xfrm>
            <a:off x="5594374" y="4691242"/>
            <a:ext cx="6445226" cy="756650"/>
          </a:xfrm>
          <a:prstGeom prst="round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5"/>
          <p:cNvPicPr>
            <a:picLocks noChangeAspect="1"/>
          </p:cNvPicPr>
          <p:nvPr/>
        </p:nvPicPr>
        <p:blipFill>
          <a:blip r:embed="rId1"/>
          <a:stretch>
            <a:fillRect/>
          </a:stretch>
        </p:blipFill>
        <p:spPr>
          <a:xfrm>
            <a:off x="5431155" y="1178827"/>
            <a:ext cx="6760845" cy="5427345"/>
          </a:xfrm>
          <a:prstGeom prst="rect">
            <a:avLst/>
          </a:prstGeom>
        </p:spPr>
      </p:pic>
      <p:sp>
        <p:nvSpPr>
          <p:cNvPr id="26" name="Title 25"/>
          <p:cNvSpPr>
            <a:spLocks noGrp="1"/>
          </p:cNvSpPr>
          <p:nvPr>
            <p:ph type="title"/>
          </p:nvPr>
        </p:nvSpPr>
        <p:spPr>
          <a:xfrm>
            <a:off x="838200" y="121285"/>
            <a:ext cx="11098530" cy="920115"/>
          </a:xfrm>
        </p:spPr>
        <p:txBody>
          <a:bodyPr vert="horz" lIns="91440" tIns="45720" rIns="91440" bIns="45720" rtlCol="0" anchor="b">
            <a:normAutofit/>
          </a:bodyPr>
          <a:lstStyle/>
          <a:p>
            <a:r>
              <a:rPr lang="en-US" sz="4800" b="1" kern="1200" dirty="0">
                <a:solidFill>
                  <a:schemeClr val="tx1"/>
                </a:solidFill>
                <a:latin typeface="+mj-lt"/>
                <a:ea typeface="+mj-ea"/>
                <a:cs typeface="+mj-cs"/>
              </a:rPr>
              <a:t>Exploratory Data Analysis</a:t>
            </a:r>
            <a:r>
              <a:rPr lang="en-IN" altLang="en-US" sz="4600" b="1" kern="1200" dirty="0">
                <a:solidFill>
                  <a:schemeClr val="tx1"/>
                </a:solidFill>
                <a:latin typeface="+mj-lt"/>
                <a:ea typeface="+mj-ea"/>
                <a:cs typeface="+mj-cs"/>
              </a:rPr>
              <a:t> </a:t>
            </a:r>
            <a:r>
              <a:rPr lang="en-US" sz="4000" dirty="0">
                <a:solidFill>
                  <a:srgbClr val="0070C0"/>
                </a:solidFill>
                <a:sym typeface="+mn-ea"/>
              </a:rPr>
              <a:t>Bi-variate</a:t>
            </a:r>
            <a:r>
              <a:rPr lang="en-IN" altLang="en-US" sz="4000" dirty="0">
                <a:solidFill>
                  <a:srgbClr val="0070C0"/>
                </a:solidFill>
                <a:sym typeface="+mn-ea"/>
              </a:rPr>
              <a:t> Total sales</a:t>
            </a:r>
            <a:endParaRPr lang="en-IN" altLang="en-US" sz="4000" kern="1200" dirty="0">
              <a:solidFill>
                <a:srgbClr val="0070C0"/>
              </a:solidFill>
              <a:latin typeface="+mj-lt"/>
              <a:ea typeface="+mj-ea"/>
              <a:cs typeface="+mj-cs"/>
              <a:sym typeface="+mn-ea"/>
            </a:endParaRPr>
          </a:p>
        </p:txBody>
      </p:sp>
      <p:sp>
        <p:nvSpPr>
          <p:cNvPr id="36" name="sketch line"/>
          <p:cNvSpPr>
            <a:spLocks noGrp="1" noRot="1" noChangeAspect="1" noMove="1" noResize="1" noEditPoints="1" noAdjustHandles="1" noChangeArrowheads="1" noChangeShapeType="1" noTextEdit="1"/>
          </p:cNvSpPr>
          <p:nvPr/>
        </p:nvSpPr>
        <p:spPr>
          <a:xfrm>
            <a:off x="838223" y="12148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6"/>
          <p:cNvSpPr txBox="1"/>
          <p:nvPr/>
        </p:nvSpPr>
        <p:spPr>
          <a:xfrm>
            <a:off x="295910" y="1406525"/>
            <a:ext cx="5105400" cy="474027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Tx/>
              <a:buBlip>
                <a:blip r:embed="rId2"/>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3"/>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300"/>
              </a:spcBef>
              <a:spcAft>
                <a:spcPts val="300"/>
              </a:spcAft>
              <a:buFont typeface="Arial" panose="020B0604020202020204" pitchFamily="34" charset="0"/>
              <a:buChar char="•"/>
            </a:pPr>
            <a:r>
              <a:rPr lang="en-US" sz="1400" dirty="0">
                <a:solidFill>
                  <a:schemeClr val="tx1"/>
                </a:solidFill>
                <a:latin typeface="Avenir Next LT Pro" panose="020B0504020202020204" pitchFamily="34" charset="0"/>
              </a:rPr>
              <a:t>Instore Sales: Walmart, Kohl's and Amazon also initiated in 2021</a:t>
            </a:r>
            <a:r>
              <a:rPr lang="en-IN" altLang="en-US" sz="1400" dirty="0">
                <a:solidFill>
                  <a:schemeClr val="tx1"/>
                </a:solidFill>
                <a:latin typeface="Avenir Next LT Pro" panose="020B0504020202020204" pitchFamily="34" charset="0"/>
              </a:rPr>
              <a:t>. Existing players took lead in 2021 as well. </a:t>
            </a:r>
            <a:endParaRPr lang="en-IN" altLang="en-US" sz="14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IN" altLang="en-US" sz="1400" dirty="0">
                <a:solidFill>
                  <a:schemeClr val="tx1"/>
                </a:solidFill>
                <a:latin typeface="Avenir Next LT Pro" panose="020B0504020202020204" pitchFamily="34" charset="0"/>
              </a:rPr>
              <a:t>Outlet sales: </a:t>
            </a:r>
            <a:r>
              <a:rPr lang="en-IN" altLang="en-US" sz="1400" u="sng" dirty="0">
                <a:solidFill>
                  <a:srgbClr val="0070C0"/>
                </a:solidFill>
                <a:latin typeface="Avenir Next LT Pro" panose="020B0504020202020204" pitchFamily="34" charset="0"/>
              </a:rPr>
              <a:t>Walmart sale dropped</a:t>
            </a:r>
            <a:r>
              <a:rPr lang="en-IN" altLang="en-US" sz="1400" u="sng" dirty="0">
                <a:solidFill>
                  <a:schemeClr val="tx1"/>
                </a:solidFill>
                <a:latin typeface="Avenir Next LT Pro" panose="020B0504020202020204" pitchFamily="34" charset="0"/>
              </a:rPr>
              <a:t> </a:t>
            </a:r>
            <a:r>
              <a:rPr lang="en-IN" altLang="en-US" sz="1400" dirty="0">
                <a:solidFill>
                  <a:schemeClr val="tx1"/>
                </a:solidFill>
                <a:latin typeface="Avenir Next LT Pro" panose="020B0504020202020204" pitchFamily="34" charset="0"/>
              </a:rPr>
              <a:t>and Sports direct gained the most in 2021. Kohl’s became 3</a:t>
            </a:r>
            <a:r>
              <a:rPr lang="en-IN" altLang="en-US" sz="1400" baseline="30000" dirty="0">
                <a:solidFill>
                  <a:schemeClr val="tx1"/>
                </a:solidFill>
                <a:latin typeface="Avenir Next LT Pro" panose="020B0504020202020204" pitchFamily="34" charset="0"/>
              </a:rPr>
              <a:t>rd</a:t>
            </a:r>
            <a:r>
              <a:rPr lang="en-IN" altLang="en-US" sz="1400" dirty="0">
                <a:solidFill>
                  <a:schemeClr val="tx1"/>
                </a:solidFill>
                <a:latin typeface="Avenir Next LT Pro" panose="020B0504020202020204" pitchFamily="34" charset="0"/>
              </a:rPr>
              <a:t> largest retailer. Amazon started sales in 2021.</a:t>
            </a:r>
            <a:endParaRPr lang="en-US" sz="14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US" sz="1400" dirty="0">
                <a:solidFill>
                  <a:schemeClr val="tx1"/>
                </a:solidFill>
                <a:latin typeface="Avenir Next LT Pro" panose="020B0504020202020204" pitchFamily="34" charset="0"/>
              </a:rPr>
              <a:t>Online Sales:</a:t>
            </a:r>
            <a:r>
              <a:rPr lang="en-IN" altLang="en-US" sz="1400" dirty="0">
                <a:solidFill>
                  <a:schemeClr val="tx1"/>
                </a:solidFill>
                <a:latin typeface="Avenir Next LT Pro" panose="020B0504020202020204" pitchFamily="34" charset="0"/>
              </a:rPr>
              <a:t> Growth by all players in 2021, </a:t>
            </a:r>
            <a:r>
              <a:rPr lang="en-US" sz="1400" dirty="0">
                <a:solidFill>
                  <a:schemeClr val="tx1"/>
                </a:solidFill>
                <a:latin typeface="Avenir Next LT Pro" panose="020B0504020202020204" pitchFamily="34" charset="0"/>
              </a:rPr>
              <a:t>Amazon started in 2021. </a:t>
            </a:r>
            <a:endParaRPr lang="en-US" sz="14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endParaRPr lang="en-IN" altLang="en-US"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r>
              <a:rPr lang="en-US" sz="1400" dirty="0">
                <a:solidFill>
                  <a:schemeClr val="tx1"/>
                </a:solidFill>
                <a:latin typeface="Avenir Next LT Pro" panose="020B0504020202020204" pitchFamily="34" charset="0"/>
                <a:sym typeface="+mn-ea"/>
              </a:rPr>
              <a:t>Instore sales: Northeast and Midwest </a:t>
            </a:r>
            <a:r>
              <a:rPr lang="en-IN" altLang="en-US" sz="1400" dirty="0">
                <a:solidFill>
                  <a:schemeClr val="tx1"/>
                </a:solidFill>
                <a:latin typeface="Avenir Next LT Pro" panose="020B0504020202020204" pitchFamily="34" charset="0"/>
                <a:sym typeface="+mn-ea"/>
              </a:rPr>
              <a:t>gained the most &amp; Southeast was not growing much, </a:t>
            </a:r>
            <a:r>
              <a:rPr lang="en-IN" altLang="en-US" sz="1400" u="sng" dirty="0">
                <a:solidFill>
                  <a:srgbClr val="0070C0"/>
                </a:solidFill>
                <a:latin typeface="Avenir Next LT Pro" panose="020B0504020202020204" pitchFamily="34" charset="0"/>
                <a:sym typeface="+mn-ea"/>
              </a:rPr>
              <a:t>West sale dropped</a:t>
            </a:r>
            <a:r>
              <a:rPr lang="en-IN" altLang="en-US" sz="1400" dirty="0">
                <a:solidFill>
                  <a:schemeClr val="tx1"/>
                </a:solidFill>
                <a:latin typeface="Avenir Next LT Pro" panose="020B0504020202020204" pitchFamily="34" charset="0"/>
                <a:sym typeface="+mn-ea"/>
              </a:rPr>
              <a:t>.</a:t>
            </a:r>
            <a:endParaRPr lang="en-IN" altLang="en-US" sz="1400"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r>
              <a:rPr lang="en-IN" altLang="en-US" sz="1400" dirty="0">
                <a:solidFill>
                  <a:schemeClr val="tx1"/>
                </a:solidFill>
                <a:latin typeface="Avenir Next LT Pro" panose="020B0504020202020204" pitchFamily="34" charset="0"/>
                <a:sym typeface="+mn-ea"/>
              </a:rPr>
              <a:t>Outlet Sales: </a:t>
            </a:r>
            <a:r>
              <a:rPr lang="en-IN" altLang="en-US" sz="1400" u="sng" dirty="0">
                <a:solidFill>
                  <a:srgbClr val="0070C0"/>
                </a:solidFill>
                <a:latin typeface="Avenir Next LT Pro" panose="020B0504020202020204" pitchFamily="34" charset="0"/>
                <a:sym typeface="+mn-ea"/>
              </a:rPr>
              <a:t>Northeast sale dropped</a:t>
            </a:r>
            <a:r>
              <a:rPr lang="en-IN" altLang="en-US" sz="1400" dirty="0">
                <a:solidFill>
                  <a:schemeClr val="tx1"/>
                </a:solidFill>
                <a:latin typeface="Avenir Next LT Pro" panose="020B0504020202020204" pitchFamily="34" charset="0"/>
                <a:sym typeface="+mn-ea"/>
              </a:rPr>
              <a:t>, South east started and West and South gained the most.</a:t>
            </a:r>
            <a:endParaRPr lang="en-IN" altLang="en-US" sz="1400"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r>
              <a:rPr lang="en-IN" altLang="en-US" sz="1400" dirty="0">
                <a:solidFill>
                  <a:schemeClr val="tx1"/>
                </a:solidFill>
                <a:latin typeface="Avenir Next LT Pro" panose="020B0504020202020204" pitchFamily="34" charset="0"/>
                <a:sym typeface="+mn-ea"/>
              </a:rPr>
              <a:t>Online sales: Growth in all regions. Max gain by Southeast, South, West and Midwest</a:t>
            </a:r>
            <a:endParaRPr lang="en-IN" altLang="en-US" sz="1400"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endParaRPr lang="en-IN" altLang="en-US" sz="1400"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r>
              <a:rPr lang="en-US" sz="1400" dirty="0">
                <a:solidFill>
                  <a:schemeClr val="tx1"/>
                </a:solidFill>
                <a:latin typeface="Avenir Next LT Pro" panose="020B0504020202020204" pitchFamily="34" charset="0"/>
              </a:rPr>
              <a:t>Product story: Almost unified sale for all products in 2020 in all sales methods. Men's Street footware</a:t>
            </a:r>
            <a:r>
              <a:rPr lang="en-IN" altLang="en-US" sz="1400" dirty="0">
                <a:solidFill>
                  <a:schemeClr val="tx1"/>
                </a:solidFill>
                <a:latin typeface="Avenir Next LT Pro" panose="020B0504020202020204" pitchFamily="34" charset="0"/>
              </a:rPr>
              <a:t>, Women’s Appareal and Men’s Athletic footware have grown in all </a:t>
            </a:r>
            <a:r>
              <a:rPr lang="en-US" sz="1400" dirty="0">
                <a:solidFill>
                  <a:schemeClr val="tx1"/>
                </a:solidFill>
                <a:latin typeface="Avenir Next LT Pro" panose="020B0504020202020204" pitchFamily="34" charset="0"/>
              </a:rPr>
              <a:t> considerably </a:t>
            </a:r>
            <a:r>
              <a:rPr lang="en-IN" altLang="en-US" sz="1400" dirty="0">
                <a:solidFill>
                  <a:schemeClr val="tx1"/>
                </a:solidFill>
                <a:latin typeface="Avenir Next LT Pro" panose="020B0504020202020204" pitchFamily="34" charset="0"/>
              </a:rPr>
              <a:t>in 2021 </a:t>
            </a:r>
            <a:endParaRPr lang="en-IN" altLang="en-US" sz="1400" dirty="0">
              <a:solidFill>
                <a:schemeClr val="tx1"/>
              </a:solidFill>
              <a:latin typeface="Avenir Next LT Pro" panose="020B0504020202020204" pitchFamily="34" charset="0"/>
            </a:endParaRPr>
          </a:p>
        </p:txBody>
      </p:sp>
      <p:sp>
        <p:nvSpPr>
          <p:cNvPr id="5" name="Rectangle: Rounded Corners 4"/>
          <p:cNvSpPr/>
          <p:nvPr/>
        </p:nvSpPr>
        <p:spPr>
          <a:xfrm>
            <a:off x="10440936" y="1564105"/>
            <a:ext cx="306070" cy="1320365"/>
          </a:xfrm>
          <a:prstGeom prst="roundRect">
            <a:avLst/>
          </a:prstGeom>
          <a:noFill/>
          <a:ln>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6" name="Rectangle: Rounded Corners 5"/>
          <p:cNvSpPr/>
          <p:nvPr/>
        </p:nvSpPr>
        <p:spPr>
          <a:xfrm>
            <a:off x="6661083" y="2135842"/>
            <a:ext cx="870683" cy="756650"/>
          </a:xfrm>
          <a:prstGeom prst="round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7" name="Rectangle: Rounded Corners 6"/>
          <p:cNvSpPr/>
          <p:nvPr/>
        </p:nvSpPr>
        <p:spPr>
          <a:xfrm>
            <a:off x="5666005" y="3037894"/>
            <a:ext cx="1183974" cy="1477536"/>
          </a:xfrm>
          <a:prstGeom prst="round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8" name="Rectangle: Rounded Corners 7"/>
          <p:cNvSpPr/>
          <p:nvPr/>
        </p:nvSpPr>
        <p:spPr>
          <a:xfrm>
            <a:off x="10160028" y="1475875"/>
            <a:ext cx="1879571" cy="659967"/>
          </a:xfrm>
          <a:prstGeom prst="round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9" name="Rectangle: Rounded Corners 8"/>
          <p:cNvSpPr/>
          <p:nvPr/>
        </p:nvSpPr>
        <p:spPr>
          <a:xfrm>
            <a:off x="5594374" y="5566611"/>
            <a:ext cx="6445226" cy="756650"/>
          </a:xfrm>
          <a:prstGeom prst="roundRect">
            <a:avLst/>
          </a:prstGeom>
          <a:noFill/>
          <a:ln>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10" name="Rectangle: Rounded Corners 9"/>
          <p:cNvSpPr/>
          <p:nvPr/>
        </p:nvSpPr>
        <p:spPr>
          <a:xfrm>
            <a:off x="5594374" y="4691242"/>
            <a:ext cx="6445226" cy="756650"/>
          </a:xfrm>
          <a:prstGeom prst="round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12" name="Rectangle: Rounded Corners 11"/>
          <p:cNvSpPr/>
          <p:nvPr/>
        </p:nvSpPr>
        <p:spPr>
          <a:xfrm>
            <a:off x="6081395" y="3195065"/>
            <a:ext cx="306070" cy="1320365"/>
          </a:xfrm>
          <a:prstGeom prst="roundRect">
            <a:avLst/>
          </a:prstGeom>
          <a:noFill/>
          <a:ln>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13" name="Rectangle: Rounded Corners 12"/>
          <p:cNvSpPr/>
          <p:nvPr/>
        </p:nvSpPr>
        <p:spPr>
          <a:xfrm>
            <a:off x="10160029" y="3252158"/>
            <a:ext cx="306070" cy="1320365"/>
          </a:xfrm>
          <a:prstGeom prst="roundRect">
            <a:avLst/>
          </a:prstGeom>
          <a:noFill/>
          <a:ln>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13410" y="621665"/>
            <a:ext cx="2494280" cy="1946275"/>
          </a:xfrm>
        </p:spPr>
        <p:txBody>
          <a:bodyPr vert="horz" lIns="91440" tIns="45720" rIns="91440" bIns="45720" rtlCol="0" anchor="b">
            <a:normAutofit fontScale="90000"/>
          </a:bodyPr>
          <a:lstStyle/>
          <a:p>
            <a:r>
              <a:rPr lang="en-US" sz="3110" b="1" kern="1200" dirty="0">
                <a:solidFill>
                  <a:schemeClr val="tx1"/>
                </a:solidFill>
                <a:latin typeface="+mj-lt"/>
                <a:ea typeface="+mj-ea"/>
                <a:cs typeface="+mj-cs"/>
              </a:rPr>
              <a:t>Exploratory Data Analysis</a:t>
            </a:r>
            <a:r>
              <a:rPr lang="en-IN" altLang="en-US" sz="3110" b="1" kern="1200" dirty="0">
                <a:solidFill>
                  <a:schemeClr val="tx1"/>
                </a:solidFill>
                <a:latin typeface="+mj-lt"/>
                <a:ea typeface="+mj-ea"/>
                <a:cs typeface="+mj-cs"/>
              </a:rPr>
              <a:t> </a:t>
            </a:r>
            <a:br>
              <a:rPr lang="en-IN" altLang="en-US" sz="3110" b="1" kern="1200" dirty="0">
                <a:solidFill>
                  <a:schemeClr val="tx1"/>
                </a:solidFill>
                <a:latin typeface="+mj-lt"/>
                <a:ea typeface="+mj-ea"/>
                <a:cs typeface="+mj-cs"/>
              </a:rPr>
            </a:br>
            <a:r>
              <a:rPr lang="en-US" sz="2400" b="1" dirty="0">
                <a:solidFill>
                  <a:srgbClr val="0070C0"/>
                </a:solidFill>
                <a:sym typeface="+mn-ea"/>
              </a:rPr>
              <a:t>Bi-variate</a:t>
            </a:r>
            <a:r>
              <a:rPr lang="en-IN" altLang="en-US" sz="2400" b="1" dirty="0">
                <a:solidFill>
                  <a:srgbClr val="0070C0"/>
                </a:solidFill>
                <a:sym typeface="+mn-ea"/>
              </a:rPr>
              <a:t> </a:t>
            </a:r>
            <a:r>
              <a:rPr lang="en-IN" altLang="en-US" sz="2400" b="1" kern="1200" dirty="0">
                <a:solidFill>
                  <a:srgbClr val="0070C0"/>
                </a:solidFill>
                <a:latin typeface="+mj-lt"/>
                <a:ea typeface="+mj-ea"/>
                <a:cs typeface="+mj-cs"/>
              </a:rPr>
              <a:t>Units sold - Region and Sales Method </a:t>
            </a:r>
            <a:endParaRPr lang="en-IN" altLang="en-US" sz="2400" b="1" kern="1200" dirty="0">
              <a:solidFill>
                <a:srgbClr val="0070C0"/>
              </a:solidFill>
              <a:latin typeface="+mj-lt"/>
              <a:ea typeface="+mj-ea"/>
              <a:cs typeface="+mj-cs"/>
            </a:endParaRPr>
          </a:p>
        </p:txBody>
      </p:sp>
      <p:sp>
        <p:nvSpPr>
          <p:cNvPr id="6" name="sketch line"/>
          <p:cNvSpPr>
            <a:spLocks noGrp="1" noRot="1" noChangeAspect="1" noMove="1" noResize="1" noEditPoints="1" noAdjustHandles="1" noChangeArrowheads="1" noChangeShapeType="1" noTextEdit="1"/>
          </p:cNvSpPr>
          <p:nvPr/>
        </p:nvSpPr>
        <p:spPr>
          <a:xfrm rot="16200000">
            <a:off x="1470683" y="204416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26"/>
          <p:cNvSpPr txBox="1"/>
          <p:nvPr/>
        </p:nvSpPr>
        <p:spPr>
          <a:xfrm>
            <a:off x="3552190" y="301625"/>
            <a:ext cx="8420100" cy="282448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300"/>
              </a:spcBef>
              <a:spcAft>
                <a:spcPts val="300"/>
              </a:spcAft>
              <a:buFont typeface="Arial" panose="020B0604020202020204" pitchFamily="34" charset="0"/>
              <a:buChar char="•"/>
            </a:pPr>
            <a:r>
              <a:rPr lang="en-IN" altLang="en-US" sz="1800" dirty="0">
                <a:solidFill>
                  <a:schemeClr val="tx1"/>
                </a:solidFill>
                <a:latin typeface="Avenir Next LT Pro" panose="020B0504020202020204" pitchFamily="34" charset="0"/>
              </a:rPr>
              <a:t>Instore Sales: Phenomenal growth in Northeast sold largest number of units , Midwest also grown better then the rest, almost no growth in Southeast and </a:t>
            </a:r>
            <a:r>
              <a:rPr lang="en-IN" altLang="en-US" sz="1800" dirty="0">
                <a:solidFill>
                  <a:schemeClr val="tx1"/>
                </a:solidFill>
                <a:latin typeface="Avenir Next LT Pro" panose="020B0504020202020204" pitchFamily="34" charset="0"/>
                <a:sym typeface="+mn-ea"/>
              </a:rPr>
              <a:t>sales begun in South in 2021</a:t>
            </a:r>
            <a:r>
              <a:rPr lang="en-IN" altLang="en-US" sz="1800" dirty="0">
                <a:solidFill>
                  <a:schemeClr val="tx1"/>
                </a:solidFill>
                <a:latin typeface="Avenir Next LT Pro" panose="020B0504020202020204" pitchFamily="34" charset="0"/>
              </a:rPr>
              <a:t>.</a:t>
            </a:r>
            <a:endParaRPr lang="en-IN" altLang="en-US" sz="18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endParaRPr lang="en-US" sz="18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IN" altLang="en-US" sz="1800" dirty="0">
                <a:solidFill>
                  <a:schemeClr val="tx1"/>
                </a:solidFill>
                <a:latin typeface="Avenir Next LT Pro" panose="020B0504020202020204" pitchFamily="34" charset="0"/>
              </a:rPr>
              <a:t>Online Sales: Massive sale jump in all regions, Southeast sold largest number units, Midwest sold larger qty than Northeast in 2nd year.</a:t>
            </a:r>
            <a:endParaRPr lang="en-IN" altLang="en-US" sz="18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endParaRPr lang="en-IN" altLang="en-US" sz="18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IN" altLang="en-US" sz="1800" dirty="0">
                <a:solidFill>
                  <a:schemeClr val="tx1"/>
                </a:solidFill>
                <a:latin typeface="Avenir Next LT Pro" panose="020B0504020202020204" pitchFamily="34" charset="0"/>
              </a:rPr>
              <a:t>Outlet Sales: Remarkable sale improvement in West, South and Midwest, Almost no sales growth in Northeast, sales begun in Southeast in 2021.</a:t>
            </a:r>
            <a:endParaRPr lang="en-IN" altLang="en-US" sz="1800" dirty="0">
              <a:solidFill>
                <a:schemeClr val="tx1"/>
              </a:solidFill>
              <a:latin typeface="Avenir Next LT Pro" panose="020B0504020202020204" pitchFamily="34" charset="0"/>
            </a:endParaRPr>
          </a:p>
        </p:txBody>
      </p:sp>
      <p:pic>
        <p:nvPicPr>
          <p:cNvPr id="8" name="Content Placeholder 7"/>
          <p:cNvPicPr>
            <a:picLocks noGrp="1" noChangeAspect="1"/>
          </p:cNvPicPr>
          <p:nvPr>
            <p:ph idx="1"/>
          </p:nvPr>
        </p:nvPicPr>
        <p:blipFill>
          <a:blip r:embed="rId3"/>
          <a:stretch>
            <a:fillRect/>
          </a:stretch>
        </p:blipFill>
        <p:spPr>
          <a:xfrm>
            <a:off x="2301240" y="3356610"/>
            <a:ext cx="9890760" cy="29870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a:xfrm>
            <a:off x="313690" y="849630"/>
            <a:ext cx="2392045" cy="3287395"/>
          </a:xfrm>
        </p:spPr>
        <p:txBody>
          <a:bodyPr vert="horz" lIns="91440" tIns="45720" rIns="91440" bIns="45720" rtlCol="0" anchor="ctr">
            <a:normAutofit/>
          </a:bodyPr>
          <a:lstStyle/>
          <a:p>
            <a:r>
              <a:rPr lang="en-US" sz="3700" b="1">
                <a:solidFill>
                  <a:schemeClr val="tx1"/>
                </a:solidFill>
                <a:latin typeface="+mj-lt"/>
              </a:rPr>
              <a:t>Exploratory Data Analysis</a:t>
            </a:r>
            <a:br>
              <a:rPr lang="en-US" sz="3700" b="1">
                <a:solidFill>
                  <a:schemeClr val="tx1"/>
                </a:solidFill>
                <a:latin typeface="+mj-lt"/>
              </a:rPr>
            </a:br>
            <a:r>
              <a:rPr lang="en-US" sz="2800" b="1">
                <a:solidFill>
                  <a:srgbClr val="0070C0"/>
                </a:solidFill>
                <a:latin typeface="+mj-lt"/>
              </a:rPr>
              <a:t>Bi-variate</a:t>
            </a:r>
            <a:r>
              <a:rPr lang="en-IN" altLang="en-US" sz="2800" b="1">
                <a:solidFill>
                  <a:srgbClr val="0070C0"/>
                </a:solidFill>
                <a:latin typeface="+mj-lt"/>
              </a:rPr>
              <a:t> </a:t>
            </a:r>
            <a:br>
              <a:rPr lang="en-IN" altLang="en-US" sz="2800" b="1">
                <a:solidFill>
                  <a:srgbClr val="0070C0"/>
                </a:solidFill>
                <a:latin typeface="+mj-lt"/>
              </a:rPr>
            </a:br>
            <a:r>
              <a:rPr lang="en-IN" altLang="en-US" sz="2800" b="1">
                <a:solidFill>
                  <a:srgbClr val="0070C0"/>
                </a:solidFill>
                <a:latin typeface="+mj-lt"/>
              </a:rPr>
              <a:t>City wise Sales</a:t>
            </a:r>
            <a:endParaRPr lang="en-IN" altLang="en-US" sz="2800" b="1">
              <a:solidFill>
                <a:srgbClr val="0070C0"/>
              </a:solidFill>
              <a:latin typeface="+mj-lt"/>
            </a:endParaRPr>
          </a:p>
        </p:txBody>
      </p:sp>
      <p:pic>
        <p:nvPicPr>
          <p:cNvPr id="10" name="Picture 9" descr="Histogram&#10;&#10;Description automatically generated with medium confidenc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926715" y="137160"/>
            <a:ext cx="9167495" cy="6273800"/>
          </a:xfrm>
          <a:prstGeom prst="rect">
            <a:avLst/>
          </a:prstGeom>
        </p:spPr>
      </p:pic>
      <p:sp>
        <p:nvSpPr>
          <p:cNvPr id="3" name="Text Placeholder 26"/>
          <p:cNvSpPr txBox="1"/>
          <p:nvPr/>
        </p:nvSpPr>
        <p:spPr>
          <a:xfrm>
            <a:off x="3242310" y="4329430"/>
            <a:ext cx="7595235" cy="165989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Tx/>
              <a:buBlip>
                <a:blip r:embed="rId2"/>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3"/>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800"/>
              </a:spcBef>
              <a:spcAft>
                <a:spcPts val="1200"/>
              </a:spcAft>
              <a:buFont typeface="Arial" panose="020B0604020202020204" pitchFamily="34" charset="0"/>
              <a:buChar char="•"/>
            </a:pPr>
            <a:r>
              <a:rPr lang="en-IN" altLang="en-US" sz="1700" dirty="0">
                <a:solidFill>
                  <a:schemeClr val="tx1"/>
                </a:solidFill>
              </a:rPr>
              <a:t>More uniform Total Sales involving more cities evident in 2021 </a:t>
            </a:r>
            <a:endParaRPr lang="en-IN" altLang="en-US" sz="1700" dirty="0">
              <a:solidFill>
                <a:schemeClr val="tx1"/>
              </a:solidFill>
            </a:endParaRPr>
          </a:p>
          <a:p>
            <a:pPr>
              <a:spcBef>
                <a:spcPts val="1800"/>
              </a:spcBef>
              <a:spcAft>
                <a:spcPts val="1200"/>
              </a:spcAft>
              <a:buFont typeface="Arial" panose="020B0604020202020204" pitchFamily="34" charset="0"/>
              <a:buChar char="•"/>
            </a:pPr>
            <a:r>
              <a:rPr lang="en-IN" altLang="en-US" sz="1700" dirty="0">
                <a:solidFill>
                  <a:schemeClr val="tx1"/>
                </a:solidFill>
              </a:rPr>
              <a:t>2020 had less frequent city wise  purchases, whereas more uniformity across cities is visible in 2021</a:t>
            </a:r>
            <a:endParaRPr lang="en-IN" altLang="en-US" sz="1700" dirty="0">
              <a:solidFill>
                <a:schemeClr val="tx1"/>
              </a:solidFill>
            </a:endParaRPr>
          </a:p>
        </p:txBody>
      </p:sp>
      <p:sp>
        <p:nvSpPr>
          <p:cNvPr id="2" name="sketch line"/>
          <p:cNvSpPr>
            <a:spLocks noGrp="1" noRot="1" noChangeAspect="1" noMove="1" noResize="1" noEditPoints="1" noAdjustHandles="1" noChangeArrowheads="1" noChangeShapeType="1" noTextEdit="1"/>
          </p:cNvSpPr>
          <p:nvPr/>
        </p:nvSpPr>
        <p:spPr>
          <a:xfrm rot="16200000">
            <a:off x="1137308" y="204416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sketch line"/>
          <p:cNvSpPr>
            <a:spLocks noGrp="1" noRot="1" noChangeAspect="1" noMove="1" noResize="1" noEditPoints="1" noAdjustHandles="1" noChangeArrowheads="1" noChangeShapeType="1" noTextEdit="1"/>
          </p:cNvSpPr>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gradFill>
            <a:gsLst>
              <a:gs pos="0">
                <a:srgbClr val="7B32B2"/>
              </a:gs>
              <a:gs pos="100000">
                <a:srgbClr val="401A5D"/>
              </a:gs>
            </a:gsLst>
            <a:lin ang="5400000" scaled="0"/>
          </a:gradFill>
          <a:ln w="28575" cap="rnd" cmpd="sng">
            <a:solidFill>
              <a:schemeClr val="accent1">
                <a:shade val="50000"/>
              </a:schemeClr>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6"/>
          <p:cNvSpPr txBox="1"/>
          <p:nvPr/>
        </p:nvSpPr>
        <p:spPr>
          <a:xfrm>
            <a:off x="356870" y="2949575"/>
            <a:ext cx="4306570" cy="222377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300"/>
              </a:spcBef>
              <a:spcAft>
                <a:spcPts val="300"/>
              </a:spcAft>
              <a:buFont typeface="Arial" panose="020B0604020202020204" pitchFamily="34" charset="0"/>
              <a:buChar char="•"/>
            </a:pPr>
            <a:r>
              <a:rPr lang="en-IN" altLang="en-US" sz="1500">
                <a:sym typeface="+mn-ea"/>
              </a:rPr>
              <a:t>Price per unit is positively correlated with Operating Profit, total sales and Units Sold</a:t>
            </a:r>
            <a:endParaRPr lang="en-IN" altLang="en-US" sz="1500">
              <a:sym typeface="+mn-ea"/>
            </a:endParaRPr>
          </a:p>
          <a:p>
            <a:pPr>
              <a:spcBef>
                <a:spcPts val="300"/>
              </a:spcBef>
              <a:spcAft>
                <a:spcPts val="300"/>
              </a:spcAft>
              <a:buFont typeface="Arial" panose="020B0604020202020204" pitchFamily="34" charset="0"/>
              <a:buChar char="•"/>
            </a:pPr>
            <a:endParaRPr lang="en-IN" altLang="en-US" sz="1500">
              <a:sym typeface="+mn-ea"/>
            </a:endParaRPr>
          </a:p>
          <a:p>
            <a:pPr>
              <a:spcBef>
                <a:spcPts val="300"/>
              </a:spcBef>
              <a:spcAft>
                <a:spcPts val="300"/>
              </a:spcAft>
              <a:buFont typeface="Arial" panose="020B0604020202020204" pitchFamily="34" charset="0"/>
              <a:buChar char="•"/>
            </a:pPr>
            <a:r>
              <a:rPr lang="en-IN" altLang="en-US" sz="1500">
                <a:sym typeface="+mn-ea"/>
              </a:rPr>
              <a:t>Total Sales is positively correlated with Operating Profit, units Sold and Price per unit</a:t>
            </a:r>
            <a:br>
              <a:rPr lang="en-US" sz="1500" dirty="0">
                <a:solidFill>
                  <a:schemeClr val="tx1"/>
                </a:solidFill>
                <a:latin typeface="Avenir Next LT Pro" panose="020B0504020202020204" pitchFamily="34" charset="0"/>
              </a:rPr>
            </a:br>
            <a:endParaRPr 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IN" altLang="en-US" sz="1500">
                <a:sym typeface="+mn-ea"/>
              </a:rPr>
              <a:t>Negative correlation is evident between Operating margin with Price per unit, Units Sold, Total Sales and Operating Profit</a:t>
            </a:r>
            <a:endParaRPr lang="en-US" sz="1500" dirty="0">
              <a:solidFill>
                <a:schemeClr val="tx1"/>
              </a:solidFill>
              <a:latin typeface="Avenir Next LT Pro" panose="020B0504020202020204" pitchFamily="34" charset="0"/>
            </a:endParaRPr>
          </a:p>
          <a:p>
            <a:pPr marL="0" indent="0">
              <a:spcBef>
                <a:spcPts val="300"/>
              </a:spcBef>
              <a:spcAft>
                <a:spcPts val="300"/>
              </a:spcAft>
              <a:buFont typeface="Arial" panose="020B0604020202020204" pitchFamily="34" charset="0"/>
              <a:buNone/>
            </a:pPr>
            <a:endParaRPr lang="en-US" sz="1500" dirty="0">
              <a:solidFill>
                <a:schemeClr val="tx1"/>
              </a:solidFill>
              <a:latin typeface="Avenir Next LT Pro" panose="020B0504020202020204" pitchFamily="34" charset="0"/>
            </a:endParaRPr>
          </a:p>
        </p:txBody>
      </p:sp>
      <p:pic>
        <p:nvPicPr>
          <p:cNvPr id="6" name="Picture Placeholder 5"/>
          <p:cNvPicPr>
            <a:picLocks noGrp="1" noChangeAspect="1"/>
          </p:cNvPicPr>
          <p:nvPr>
            <p:ph type="pic" idx="1"/>
          </p:nvPr>
        </p:nvPicPr>
        <p:blipFill>
          <a:blip r:embed="rId3"/>
          <a:stretch>
            <a:fillRect/>
          </a:stretch>
        </p:blipFill>
        <p:spPr>
          <a:xfrm>
            <a:off x="5050155" y="1736090"/>
            <a:ext cx="7066280" cy="3842385"/>
          </a:xfrm>
          <a:prstGeom prst="rect">
            <a:avLst/>
          </a:prstGeom>
        </p:spPr>
      </p:pic>
      <p:sp>
        <p:nvSpPr>
          <p:cNvPr id="2" name="Title 25"/>
          <p:cNvSpPr>
            <a:spLocks noGrp="1"/>
          </p:cNvSpPr>
          <p:nvPr/>
        </p:nvSpPr>
        <p:spPr>
          <a:xfrm>
            <a:off x="585470" y="1114425"/>
            <a:ext cx="4818380" cy="12274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r>
              <a:rPr lang="en-IN" altLang="en-US" sz="4600" b="1" kern="1200" dirty="0">
                <a:solidFill>
                  <a:srgbClr val="0070C0"/>
                </a:solidFill>
                <a:latin typeface="+mj-lt"/>
                <a:ea typeface="+mj-ea"/>
                <a:cs typeface="+mj-cs"/>
              </a:rPr>
              <a:t>Correlation Plot</a:t>
            </a:r>
            <a:endParaRPr lang="en-IN" altLang="en-US" sz="4600" b="1" kern="1200" dirty="0">
              <a:solidFill>
                <a:srgbClr val="0070C0"/>
              </a:solidFill>
              <a:latin typeface="+mj-lt"/>
              <a:ea typeface="+mj-ea"/>
              <a:cs typeface="+mj-cs"/>
            </a:endParaRPr>
          </a:p>
        </p:txBody>
      </p:sp>
      <p:sp>
        <p:nvSpPr>
          <p:cNvPr id="4" name="sketch line"/>
          <p:cNvSpPr>
            <a:spLocks noGrp="1" noRot="1" noChangeAspect="1" noMove="1" noResize="1" noEditPoints="1" noAdjustHandles="1" noChangeArrowheads="1" noChangeShapeType="1" noTextEdit="1"/>
          </p:cNvSpPr>
          <p:nvPr/>
        </p:nvSpPr>
        <p:spPr>
          <a:xfrm>
            <a:off x="643278" y="2584551"/>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gradFill>
            <a:gsLst>
              <a:gs pos="0">
                <a:srgbClr val="7B32B2"/>
              </a:gs>
              <a:gs pos="100000">
                <a:srgbClr val="401A5D"/>
              </a:gs>
            </a:gsLst>
            <a:lin ang="5400000" scaled="0"/>
          </a:gradFill>
          <a:ln w="28575" cap="rnd" cmpd="sng">
            <a:solidFill>
              <a:schemeClr val="accent1">
                <a:shade val="50000"/>
              </a:schemeClr>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26"/>
          <p:cNvSpPr txBox="1"/>
          <p:nvPr/>
        </p:nvSpPr>
        <p:spPr>
          <a:xfrm>
            <a:off x="356870" y="2960370"/>
            <a:ext cx="4306570" cy="222377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300"/>
              </a:spcBef>
              <a:spcAft>
                <a:spcPts val="300"/>
              </a:spcAft>
              <a:buFont typeface="Arial" panose="020B0604020202020204" pitchFamily="34" charset="0"/>
              <a:buChar char="•"/>
            </a:pPr>
            <a:r>
              <a:rPr lang="en-IN" altLang="en-US" sz="1500">
                <a:sym typeface="+mn-ea"/>
              </a:rPr>
              <a:t>Price per unit is positively correlated with Operating Profit, total sales and Units Sold</a:t>
            </a:r>
            <a:endParaRPr lang="en-IN" altLang="en-US" sz="1500">
              <a:sym typeface="+mn-ea"/>
            </a:endParaRPr>
          </a:p>
          <a:p>
            <a:pPr>
              <a:spcBef>
                <a:spcPts val="300"/>
              </a:spcBef>
              <a:spcAft>
                <a:spcPts val="300"/>
              </a:spcAft>
              <a:buFont typeface="Arial" panose="020B0604020202020204" pitchFamily="34" charset="0"/>
              <a:buChar char="•"/>
            </a:pPr>
            <a:endParaRPr lang="en-IN" altLang="en-US" sz="1500">
              <a:sym typeface="+mn-ea"/>
            </a:endParaRPr>
          </a:p>
          <a:p>
            <a:pPr>
              <a:spcBef>
                <a:spcPts val="300"/>
              </a:spcBef>
              <a:spcAft>
                <a:spcPts val="300"/>
              </a:spcAft>
              <a:buFont typeface="Arial" panose="020B0604020202020204" pitchFamily="34" charset="0"/>
              <a:buChar char="•"/>
            </a:pPr>
            <a:r>
              <a:rPr lang="en-IN" altLang="en-US" sz="1500">
                <a:sym typeface="+mn-ea"/>
              </a:rPr>
              <a:t>Total Sales is positively correlated with Operating Profit, units Sold and Price per unit</a:t>
            </a:r>
            <a:br>
              <a:rPr lang="en-US" sz="1500" dirty="0">
                <a:solidFill>
                  <a:schemeClr val="tx1"/>
                </a:solidFill>
                <a:latin typeface="Avenir Next LT Pro" panose="020B0504020202020204" pitchFamily="34" charset="0"/>
              </a:rPr>
            </a:br>
            <a:endParaRPr 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IN" altLang="en-US" sz="1500">
                <a:sym typeface="+mn-ea"/>
              </a:rPr>
              <a:t>Negative correlation is evident between Operating margin with Price per unit, Units Sold, Total Sales and Operating Profit</a:t>
            </a:r>
            <a:endParaRPr lang="en-US" sz="1500" dirty="0">
              <a:solidFill>
                <a:schemeClr val="tx1"/>
              </a:solidFill>
              <a:latin typeface="Avenir Next LT Pro" panose="020B0504020202020204" pitchFamily="34" charset="0"/>
            </a:endParaRPr>
          </a:p>
          <a:p>
            <a:pPr marL="0" indent="0">
              <a:spcBef>
                <a:spcPts val="300"/>
              </a:spcBef>
              <a:spcAft>
                <a:spcPts val="300"/>
              </a:spcAft>
              <a:buFont typeface="Arial" panose="020B0604020202020204" pitchFamily="34" charset="0"/>
              <a:buNone/>
            </a:pPr>
            <a:endParaRPr lang="en-US" sz="1500" dirty="0">
              <a:solidFill>
                <a:schemeClr val="tx1"/>
              </a:solidFill>
              <a:latin typeface="Avenir Next LT Pro" panose="020B0504020202020204" pitchFamily="34" charset="0"/>
            </a:endParaRPr>
          </a:p>
        </p:txBody>
      </p:sp>
      <p:pic>
        <p:nvPicPr>
          <p:cNvPr id="7" name="Picture Placeholder 5"/>
          <p:cNvPicPr>
            <a:picLocks noChangeAspect="1"/>
          </p:cNvPicPr>
          <p:nvPr/>
        </p:nvPicPr>
        <p:blipFill>
          <a:blip r:embed="rId3"/>
          <a:stretch>
            <a:fillRect/>
          </a:stretch>
        </p:blipFill>
        <p:spPr>
          <a:xfrm>
            <a:off x="5050155" y="1746885"/>
            <a:ext cx="7066280" cy="384238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AEDF2"/>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497539" y="1595120"/>
            <a:ext cx="8311181" cy="3647440"/>
          </a:xfrm>
        </p:spPr>
        <p:txBody>
          <a:bodyPr vert="horz" lIns="91440" tIns="45720" rIns="91440" bIns="45720" rtlCol="0" anchor="ctr">
            <a:normAutofit/>
          </a:bodyPr>
          <a:lstStyle/>
          <a:p>
            <a:r>
              <a:rPr lang="en-US" sz="4000" b="1" dirty="0">
                <a:solidFill>
                  <a:schemeClr val="accent1"/>
                </a:solidFill>
                <a:latin typeface="Microsoft GothicNeo" panose="020B0503020000020004" pitchFamily="34" charset="-127"/>
                <a:ea typeface="Microsoft GothicNeo" panose="020B0503020000020004" pitchFamily="34" charset="-127"/>
                <a:cs typeface="Microsoft GothicNeo" panose="020B0503020000020004" pitchFamily="34" charset="-127"/>
              </a:rPr>
              <a:t>Clustering</a:t>
            </a:r>
            <a:endParaRPr lang="en-US" sz="4000" b="1" dirty="0">
              <a:solidFill>
                <a:schemeClr val="accent1"/>
              </a:solidFill>
              <a:latin typeface="Microsoft GothicNeo" panose="020B0503020000020004" pitchFamily="34" charset="-127"/>
              <a:ea typeface="Microsoft GothicNeo" panose="020B0503020000020004" pitchFamily="34" charset="-127"/>
              <a:cs typeface="Microsoft GothicNeo" panose="020B0503020000020004" pitchFamily="34" charset="-127"/>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a:xfrm>
            <a:off x="8809118" y="2327885"/>
            <a:ext cx="3166799" cy="933173"/>
          </a:xfrm>
        </p:spPr>
        <p:txBody>
          <a:bodyPr vert="horz" lIns="91440" tIns="45720" rIns="91440" bIns="45720" rtlCol="0" anchor="ctr">
            <a:normAutofit/>
          </a:bodyPr>
          <a:lstStyle/>
          <a:p>
            <a:pPr algn="ctr"/>
            <a:r>
              <a:rPr lang="en-US" sz="2000" dirty="0">
                <a:solidFill>
                  <a:schemeClr val="tx1"/>
                </a:solidFill>
                <a:latin typeface="Avenir Next LT Pro" panose="020B0504020202020204" pitchFamily="34" charset="0"/>
              </a:rPr>
              <a:t>K- Prototype</a:t>
            </a:r>
            <a:br>
              <a:rPr lang="en-US" sz="2000" dirty="0">
                <a:solidFill>
                  <a:schemeClr val="tx1"/>
                </a:solidFill>
                <a:latin typeface="Avenir Next LT Pro" panose="020B0504020202020204" pitchFamily="34" charset="0"/>
              </a:rPr>
            </a:br>
            <a:r>
              <a:rPr lang="en-US" sz="2000" dirty="0">
                <a:solidFill>
                  <a:schemeClr val="tx1"/>
                </a:solidFill>
                <a:latin typeface="Avenir Next LT Pro" panose="020B0504020202020204" pitchFamily="34" charset="0"/>
              </a:rPr>
              <a:t>Clustering</a:t>
            </a:r>
            <a:endParaRPr lang="en-US" sz="2000" dirty="0">
              <a:solidFill>
                <a:schemeClr val="tx1"/>
              </a:solidFill>
              <a:latin typeface="Avenir Next LT Pro" panose="020B0504020202020204" pitchFamily="34" charset="0"/>
            </a:endParaRPr>
          </a:p>
        </p:txBody>
      </p:sp>
      <p:pic>
        <p:nvPicPr>
          <p:cNvPr id="9" name="Picture 8" descr="A screenshot of a computer&#10;&#10;Description automatically generated"/>
          <p:cNvPicPr>
            <a:picLocks noChangeAspect="1"/>
          </p:cNvPicPr>
          <p:nvPr/>
        </p:nvPicPr>
        <p:blipFill rotWithShape="1">
          <a:blip r:embed="rId1">
            <a:extLst>
              <a:ext uri="{28A0092B-C50C-407E-A947-70E740481C1C}">
                <a14:useLocalDpi xmlns:a14="http://schemas.microsoft.com/office/drawing/2010/main" val="0"/>
              </a:ext>
            </a:extLst>
          </a:blip>
          <a:srcRect l="34197" t="35926" r="29507" b="19444"/>
          <a:stretch>
            <a:fillRect/>
          </a:stretch>
        </p:blipFill>
        <p:spPr>
          <a:xfrm>
            <a:off x="8276606" y="3118283"/>
            <a:ext cx="3771668" cy="3091740"/>
          </a:xfrm>
          <a:prstGeom prst="rect">
            <a:avLst/>
          </a:prstGeom>
        </p:spPr>
      </p:pic>
      <p:sp>
        <p:nvSpPr>
          <p:cNvPr id="2" name="Title 25"/>
          <p:cNvSpPr txBox="1"/>
          <p:nvPr/>
        </p:nvSpPr>
        <p:spPr>
          <a:xfrm>
            <a:off x="734292" y="2327885"/>
            <a:ext cx="2767818" cy="93317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pPr algn="ctr"/>
            <a:r>
              <a:rPr lang="en-US" sz="2000" dirty="0">
                <a:solidFill>
                  <a:schemeClr val="tx1"/>
                </a:solidFill>
                <a:latin typeface="Avenir Next LT Pro" panose="020B0504020202020204" pitchFamily="34" charset="0"/>
              </a:rPr>
              <a:t>Hierarchal</a:t>
            </a:r>
            <a:endParaRPr lang="en-US" sz="2000" dirty="0">
              <a:solidFill>
                <a:schemeClr val="tx1"/>
              </a:solidFill>
              <a:latin typeface="Avenir Next LT Pro" panose="020B0504020202020204" pitchFamily="34" charset="0"/>
            </a:endParaRPr>
          </a:p>
          <a:p>
            <a:pPr algn="ctr"/>
            <a:r>
              <a:rPr lang="en-US" sz="2000" dirty="0">
                <a:solidFill>
                  <a:schemeClr val="tx1"/>
                </a:solidFill>
                <a:latin typeface="Avenir Next LT Pro" panose="020B0504020202020204" pitchFamily="34" charset="0"/>
              </a:rPr>
              <a:t>Clustering</a:t>
            </a:r>
            <a:endParaRPr lang="en-US" sz="2000" dirty="0">
              <a:solidFill>
                <a:schemeClr val="tx1"/>
              </a:solidFill>
              <a:latin typeface="Avenir Next LT Pro" panose="020B0504020202020204" pitchFamily="34" charset="0"/>
            </a:endParaRPr>
          </a:p>
        </p:txBody>
      </p:sp>
      <p:pic>
        <p:nvPicPr>
          <p:cNvPr id="8" name="Picture 7" descr="A screenshot of a computer&#10;&#10;Description automatically generated"/>
          <p:cNvPicPr>
            <a:picLocks noChangeAspect="1"/>
          </p:cNvPicPr>
          <p:nvPr/>
        </p:nvPicPr>
        <p:blipFill rotWithShape="1">
          <a:blip r:embed="rId2">
            <a:extLst>
              <a:ext uri="{28A0092B-C50C-407E-A947-70E740481C1C}">
                <a14:useLocalDpi xmlns:a14="http://schemas.microsoft.com/office/drawing/2010/main" val="0"/>
              </a:ext>
            </a:extLst>
          </a:blip>
          <a:srcRect l="33533" t="38333" r="29159" b="17037"/>
          <a:stretch>
            <a:fillRect/>
          </a:stretch>
        </p:blipFill>
        <p:spPr>
          <a:xfrm>
            <a:off x="36202" y="3124855"/>
            <a:ext cx="3855680" cy="3075008"/>
          </a:xfrm>
          <a:prstGeom prst="rect">
            <a:avLst/>
          </a:prstGeom>
        </p:spPr>
      </p:pic>
      <p:pic>
        <p:nvPicPr>
          <p:cNvPr id="10" name="Picture 9" descr="A screenshot of a computer&#10;&#10;Description automatically generated with medium confidence"/>
          <p:cNvPicPr>
            <a:picLocks noChangeAspect="1"/>
          </p:cNvPicPr>
          <p:nvPr/>
        </p:nvPicPr>
        <p:blipFill rotWithShape="1">
          <a:blip r:embed="rId3">
            <a:extLst>
              <a:ext uri="{28A0092B-C50C-407E-A947-70E740481C1C}">
                <a14:useLocalDpi xmlns:a14="http://schemas.microsoft.com/office/drawing/2010/main" val="0"/>
              </a:ext>
            </a:extLst>
          </a:blip>
          <a:srcRect l="33185" t="32292" r="29508" b="23437"/>
          <a:stretch>
            <a:fillRect/>
          </a:stretch>
        </p:blipFill>
        <p:spPr>
          <a:xfrm>
            <a:off x="4002697" y="3002280"/>
            <a:ext cx="4041792" cy="3197583"/>
          </a:xfrm>
          <a:prstGeom prst="rect">
            <a:avLst/>
          </a:prstGeom>
        </p:spPr>
      </p:pic>
      <p:sp>
        <p:nvSpPr>
          <p:cNvPr id="11" name="Title 25"/>
          <p:cNvSpPr txBox="1"/>
          <p:nvPr/>
        </p:nvSpPr>
        <p:spPr>
          <a:xfrm>
            <a:off x="4772547" y="2317356"/>
            <a:ext cx="2767818" cy="93317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pPr algn="ctr"/>
            <a:r>
              <a:rPr lang="en-US" sz="2000" dirty="0">
                <a:solidFill>
                  <a:schemeClr val="tx1"/>
                </a:solidFill>
                <a:latin typeface="Avenir Next LT Pro" panose="020B0504020202020204" pitchFamily="34" charset="0"/>
              </a:rPr>
              <a:t>K- means</a:t>
            </a:r>
            <a:endParaRPr lang="en-US" sz="2000" dirty="0">
              <a:solidFill>
                <a:schemeClr val="tx1"/>
              </a:solidFill>
              <a:latin typeface="Avenir Next LT Pro" panose="020B0504020202020204" pitchFamily="34" charset="0"/>
            </a:endParaRPr>
          </a:p>
          <a:p>
            <a:pPr algn="ctr"/>
            <a:r>
              <a:rPr lang="en-US" sz="2000" dirty="0">
                <a:solidFill>
                  <a:schemeClr val="tx1"/>
                </a:solidFill>
                <a:latin typeface="Avenir Next LT Pro" panose="020B0504020202020204" pitchFamily="34" charset="0"/>
              </a:rPr>
              <a:t>Clustering</a:t>
            </a:r>
            <a:endParaRPr lang="en-US" sz="2000" dirty="0">
              <a:solidFill>
                <a:schemeClr val="tx1"/>
              </a:solidFill>
              <a:latin typeface="Avenir Next LT Pro" panose="020B0504020202020204" pitchFamily="34" charset="0"/>
            </a:endParaRPr>
          </a:p>
        </p:txBody>
      </p:sp>
      <p:sp>
        <p:nvSpPr>
          <p:cNvPr id="14" name="Title 25"/>
          <p:cNvSpPr txBox="1"/>
          <p:nvPr/>
        </p:nvSpPr>
        <p:spPr>
          <a:xfrm>
            <a:off x="550545" y="498475"/>
            <a:ext cx="2710815" cy="1645920"/>
          </a:xfrm>
          <a:prstGeom prst="rect">
            <a:avLst/>
          </a:prstGeom>
        </p:spPr>
        <p:txBody>
          <a:bodyPr vert="horz" lIns="91440" tIns="45720" rIns="91440" bIns="45720" rtlCol="0" anchor="ctr">
            <a:noAutofit/>
            <a:scene3d>
              <a:camera prst="orthographicFront"/>
              <a:lightRig rig="threePt" dir="t"/>
            </a:scene3d>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pPr algn="ctr"/>
            <a:r>
              <a:rPr lang="en-US" b="1" dirty="0">
                <a:ln/>
                <a:solidFill>
                  <a:schemeClr val="accent1"/>
                </a:solidFill>
                <a:effectLst>
                  <a:outerShdw blurRad="38100" dist="25400" dir="5400000" algn="ctr" rotWithShape="0">
                    <a:srgbClr val="6E747A">
                      <a:alpha val="43000"/>
                    </a:srgbClr>
                  </a:outerShdw>
                </a:effectLst>
                <a:latin typeface="Avenir Next LT Pro" panose="020B0504020202020204" pitchFamily="34" charset="0"/>
              </a:rPr>
              <a:t>Clustering </a:t>
            </a:r>
            <a:r>
              <a:rPr lang="en-IN" altLang="en-US" b="1" dirty="0">
                <a:ln/>
                <a:solidFill>
                  <a:schemeClr val="accent1"/>
                </a:solidFill>
                <a:effectLst>
                  <a:outerShdw blurRad="38100" dist="25400" dir="5400000" algn="ctr" rotWithShape="0">
                    <a:srgbClr val="6E747A">
                      <a:alpha val="43000"/>
                    </a:srgbClr>
                  </a:outerShdw>
                </a:effectLst>
                <a:latin typeface="Avenir Next LT Pro" panose="020B0504020202020204" pitchFamily="34" charset="0"/>
              </a:rPr>
              <a:t>T</a:t>
            </a:r>
            <a:r>
              <a:rPr lang="en-US" b="1" dirty="0">
                <a:ln/>
                <a:solidFill>
                  <a:schemeClr val="accent1"/>
                </a:solidFill>
                <a:effectLst>
                  <a:outerShdw blurRad="38100" dist="25400" dir="5400000" algn="ctr" rotWithShape="0">
                    <a:srgbClr val="6E747A">
                      <a:alpha val="43000"/>
                    </a:srgbClr>
                  </a:outerShdw>
                </a:effectLst>
                <a:latin typeface="Avenir Next LT Pro" panose="020B0504020202020204" pitchFamily="34" charset="0"/>
              </a:rPr>
              <a:t>echnique Selection</a:t>
            </a:r>
            <a:endParaRPr lang="en-US" b="1" dirty="0">
              <a:ln/>
              <a:solidFill>
                <a:schemeClr val="accent1"/>
              </a:solidFill>
              <a:effectLst>
                <a:outerShdw blurRad="38100" dist="25400" dir="5400000" algn="ctr" rotWithShape="0">
                  <a:srgbClr val="6E747A">
                    <a:alpha val="43000"/>
                  </a:srgbClr>
                </a:outerShdw>
              </a:effectLst>
              <a:latin typeface="Avenir Next LT Pro" panose="020B0504020202020204" pitchFamily="34" charset="0"/>
            </a:endParaRPr>
          </a:p>
        </p:txBody>
      </p:sp>
      <p:sp>
        <p:nvSpPr>
          <p:cNvPr id="15" name="Text Placeholder 26"/>
          <p:cNvSpPr txBox="1"/>
          <p:nvPr/>
        </p:nvSpPr>
        <p:spPr>
          <a:xfrm>
            <a:off x="3149600" y="498522"/>
            <a:ext cx="8360528" cy="164592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Tx/>
              <a:buBlip>
                <a:blip r:embed="rId4"/>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5"/>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spcAft>
                <a:spcPts val="400"/>
              </a:spcAft>
              <a:buFont typeface="Arial" panose="020B0604020202020204" pitchFamily="34" charset="0"/>
              <a:buChar char="•"/>
            </a:pPr>
            <a:r>
              <a:rPr lang="en-US" sz="1500" dirty="0">
                <a:solidFill>
                  <a:schemeClr val="tx1"/>
                </a:solidFill>
                <a:latin typeface="Avenir Next LT Pro" panose="020B0504020202020204" pitchFamily="34" charset="0"/>
              </a:rPr>
              <a:t>K – means clustering was initially performed as the base level clustering to compare the results based on the mean</a:t>
            </a:r>
            <a:endParaRPr lang="en-US" sz="1500" dirty="0">
              <a:solidFill>
                <a:schemeClr val="tx1"/>
              </a:solidFill>
              <a:latin typeface="Avenir Next LT Pro" panose="020B0504020202020204" pitchFamily="34" charset="0"/>
            </a:endParaRPr>
          </a:p>
          <a:p>
            <a:pPr>
              <a:spcBef>
                <a:spcPts val="400"/>
              </a:spcBef>
              <a:spcAft>
                <a:spcPts val="400"/>
              </a:spcAft>
              <a:buFont typeface="Arial" panose="020B0604020202020204" pitchFamily="34" charset="0"/>
              <a:buChar char="•"/>
            </a:pPr>
            <a:r>
              <a:rPr lang="en-US" sz="1500" dirty="0">
                <a:solidFill>
                  <a:schemeClr val="tx1"/>
                </a:solidFill>
                <a:latin typeface="Avenir Next LT Pro" panose="020B0504020202020204" pitchFamily="34" charset="0"/>
              </a:rPr>
              <a:t>Hierarchal and K-prototype clustering was done going forward. However, all three techniques resulted in clusters with similar characteristics</a:t>
            </a:r>
            <a:endParaRPr lang="en-US" sz="1500" dirty="0">
              <a:solidFill>
                <a:schemeClr val="tx1"/>
              </a:solidFill>
              <a:latin typeface="Avenir Next LT Pro" panose="020B0504020202020204" pitchFamily="34" charset="0"/>
            </a:endParaRPr>
          </a:p>
          <a:p>
            <a:pPr>
              <a:spcBef>
                <a:spcPts val="400"/>
              </a:spcBef>
              <a:spcAft>
                <a:spcPts val="400"/>
              </a:spcAft>
              <a:buFont typeface="Arial" panose="020B0604020202020204" pitchFamily="34" charset="0"/>
              <a:buChar char="•"/>
            </a:pPr>
            <a:r>
              <a:rPr lang="en-US" sz="1500" dirty="0">
                <a:solidFill>
                  <a:schemeClr val="tx1"/>
                </a:solidFill>
                <a:latin typeface="Avenir Next LT Pro" panose="020B0504020202020204" pitchFamily="34" charset="0"/>
              </a:rPr>
              <a:t>As K-prototype had the ability to cluster categorical features based on the mode, it was chosen to better interpret the clusters </a:t>
            </a:r>
            <a:endParaRPr lang="en-US" sz="1500" dirty="0">
              <a:solidFill>
                <a:schemeClr val="tx1"/>
              </a:solidFill>
              <a:latin typeface="Avenir Next LT Pro" panose="020B05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a:xfrm>
            <a:off x="507997" y="580365"/>
            <a:ext cx="5171299" cy="933173"/>
          </a:xfrm>
        </p:spPr>
        <p:txBody>
          <a:bodyPr vert="horz" lIns="91440" tIns="45720" rIns="91440" bIns="45720" rtlCol="0" anchor="ctr">
            <a:normAutofit/>
          </a:bodyPr>
          <a:lstStyle/>
          <a:p>
            <a:r>
              <a:rPr lang="en-US" sz="3700" b="1" dirty="0">
                <a:solidFill>
                  <a:schemeClr val="tx1"/>
                </a:solidFill>
                <a:latin typeface="+mj-lt"/>
              </a:rPr>
              <a:t>Clustering</a:t>
            </a:r>
            <a:br>
              <a:rPr lang="en-US" sz="3700" b="1" dirty="0">
                <a:solidFill>
                  <a:schemeClr val="tx1"/>
                </a:solidFill>
                <a:latin typeface="+mj-lt"/>
              </a:rPr>
            </a:br>
            <a:r>
              <a:rPr lang="en-US" sz="1800" b="1" dirty="0">
                <a:solidFill>
                  <a:srgbClr val="0070C0"/>
                </a:solidFill>
                <a:latin typeface="+mj-lt"/>
              </a:rPr>
              <a:t>(K- Prototype Method)</a:t>
            </a:r>
            <a:endParaRPr lang="en-US" sz="1800" b="1" dirty="0">
              <a:solidFill>
                <a:srgbClr val="0070C0"/>
              </a:solidFill>
              <a:latin typeface="+mj-lt"/>
            </a:endParaRPr>
          </a:p>
        </p:txBody>
      </p:sp>
      <p:sp>
        <p:nvSpPr>
          <p:cNvPr id="3" name="Text Placeholder 26"/>
          <p:cNvSpPr txBox="1"/>
          <p:nvPr/>
        </p:nvSpPr>
        <p:spPr>
          <a:xfrm>
            <a:off x="497539" y="1117600"/>
            <a:ext cx="5669581" cy="51308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300"/>
              </a:spcBef>
              <a:spcAft>
                <a:spcPts val="300"/>
              </a:spcAft>
              <a:buFont typeface="Arial" panose="020B0604020202020204" pitchFamily="34" charset="0"/>
              <a:buChar char="•"/>
            </a:pPr>
            <a:r>
              <a:rPr lang="en-US" sz="1700" dirty="0">
                <a:solidFill>
                  <a:schemeClr val="tx1"/>
                </a:solidFill>
                <a:latin typeface="Avenir Next LT Pro" panose="020B0504020202020204" pitchFamily="34" charset="0"/>
                <a:cs typeface="Levenim MT" panose="020B0604020202020204" pitchFamily="2" charset="-79"/>
              </a:rPr>
              <a:t>K Prototype which has the ability to cluster categorical features has been selected as it has shown similar clusters when compared to the other clustering methods</a:t>
            </a:r>
            <a:br>
              <a:rPr lang="en-US" sz="1700" dirty="0">
                <a:solidFill>
                  <a:schemeClr val="tx1"/>
                </a:solidFill>
                <a:latin typeface="Avenir Next LT Pro" panose="020B0504020202020204" pitchFamily="34" charset="0"/>
                <a:cs typeface="Levenim MT" panose="020B0604020202020204" pitchFamily="2" charset="-79"/>
              </a:rPr>
            </a:br>
            <a:endParaRPr lang="en-US" sz="1700" dirty="0">
              <a:solidFill>
                <a:schemeClr val="tx1"/>
              </a:solidFill>
              <a:latin typeface="Avenir Next LT Pro" panose="020B0504020202020204" pitchFamily="34" charset="0"/>
              <a:cs typeface="Levenim MT" panose="020B0604020202020204" pitchFamily="2" charset="-79"/>
            </a:endParaRPr>
          </a:p>
          <a:p>
            <a:pPr>
              <a:spcBef>
                <a:spcPts val="300"/>
              </a:spcBef>
              <a:spcAft>
                <a:spcPts val="300"/>
              </a:spcAft>
              <a:buFont typeface="Arial" panose="020B0604020202020204" pitchFamily="34" charset="0"/>
              <a:buChar char="•"/>
            </a:pPr>
            <a:r>
              <a:rPr lang="en-US" sz="1700" dirty="0">
                <a:solidFill>
                  <a:schemeClr val="tx1"/>
                </a:solidFill>
                <a:latin typeface="Avenir Next LT Pro" panose="020B0504020202020204" pitchFamily="34" charset="0"/>
                <a:cs typeface="Levenim MT" panose="020B0604020202020204" pitchFamily="2" charset="-79"/>
              </a:rPr>
              <a:t>3 clusters have been passed as the parameter as per the elbow graph and testing the cluster characteristics with higher numbers</a:t>
            </a:r>
            <a:br>
              <a:rPr lang="en-US" sz="1700" dirty="0">
                <a:solidFill>
                  <a:schemeClr val="tx1"/>
                </a:solidFill>
                <a:latin typeface="Avenir Next LT Pro" panose="020B0504020202020204" pitchFamily="34" charset="0"/>
                <a:cs typeface="Levenim MT" panose="020B0604020202020204" pitchFamily="2" charset="-79"/>
              </a:rPr>
            </a:br>
            <a:endParaRPr lang="en-US" sz="1700" dirty="0">
              <a:solidFill>
                <a:schemeClr val="tx1"/>
              </a:solidFill>
              <a:latin typeface="Avenir Next LT Pro" panose="020B0504020202020204" pitchFamily="34" charset="0"/>
              <a:cs typeface="Levenim MT" panose="020B0604020202020204" pitchFamily="2" charset="-79"/>
            </a:endParaRPr>
          </a:p>
          <a:p>
            <a:pPr>
              <a:spcBef>
                <a:spcPts val="300"/>
              </a:spcBef>
              <a:spcAft>
                <a:spcPts val="300"/>
              </a:spcAft>
              <a:buFont typeface="Arial" panose="020B0604020202020204" pitchFamily="34" charset="0"/>
              <a:buChar char="•"/>
            </a:pPr>
            <a:r>
              <a:rPr lang="en-US" sz="1700" dirty="0">
                <a:solidFill>
                  <a:schemeClr val="tx1"/>
                </a:solidFill>
                <a:latin typeface="Avenir Next LT Pro" panose="020B0504020202020204" pitchFamily="34" charset="0"/>
                <a:cs typeface="Levenim MT" panose="020B0604020202020204" pitchFamily="2" charset="-79"/>
              </a:rPr>
              <a:t>The clusters formed distinctly had the following features</a:t>
            </a:r>
            <a:endParaRPr lang="en-US" sz="17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Wingdings" panose="05000000000000000000" pitchFamily="2" charset="2"/>
              <a:buChar char="§"/>
            </a:pPr>
            <a:r>
              <a:rPr lang="en-US" sz="1500" dirty="0">
                <a:solidFill>
                  <a:schemeClr val="tx1"/>
                </a:solidFill>
                <a:latin typeface="Avenir Next LT Pro" panose="020B0504020202020204" pitchFamily="34" charset="0"/>
                <a:cs typeface="Levenim MT" panose="020B0604020202020204" pitchFamily="2" charset="-79"/>
              </a:rPr>
              <a:t>Cluster 1 (blue): Low operating margin but the other features are trending high </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Wingdings" panose="05000000000000000000" pitchFamily="2" charset="2"/>
              <a:buChar char="§"/>
            </a:pPr>
            <a:r>
              <a:rPr lang="en-US" sz="1500" dirty="0">
                <a:solidFill>
                  <a:schemeClr val="tx1"/>
                </a:solidFill>
                <a:latin typeface="Avenir Next LT Pro" panose="020B0504020202020204" pitchFamily="34" charset="0"/>
                <a:cs typeface="Levenim MT" panose="020B0604020202020204" pitchFamily="2" charset="-79"/>
              </a:rPr>
              <a:t>Cluster 2 (red): Similar characteristics as cluster 1 but the averages for the features are significantly low</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Wingdings" panose="05000000000000000000" pitchFamily="2" charset="2"/>
              <a:buChar char="§"/>
            </a:pPr>
            <a:r>
              <a:rPr lang="en-US" sz="1500" dirty="0">
                <a:solidFill>
                  <a:schemeClr val="tx1"/>
                </a:solidFill>
                <a:latin typeface="Avenir Next LT Pro" panose="020B0504020202020204" pitchFamily="34" charset="0"/>
                <a:cs typeface="Levenim MT" panose="020B0604020202020204" pitchFamily="2" charset="-79"/>
              </a:rPr>
              <a:t>Cluster 3 (green): High operating margin whereas the other features are trending comparatively low</a:t>
            </a:r>
            <a:endParaRPr lang="en-US" sz="1500" dirty="0">
              <a:solidFill>
                <a:schemeClr val="tx1"/>
              </a:solidFill>
              <a:latin typeface="Avenir Next LT Pro" panose="020B0504020202020204" pitchFamily="34" charset="0"/>
              <a:cs typeface="Levenim MT" panose="020B0604020202020204" pitchFamily="2" charset="-79"/>
            </a:endParaRPr>
          </a:p>
        </p:txBody>
      </p:sp>
      <p:pic>
        <p:nvPicPr>
          <p:cNvPr id="5" name="Picture 4" descr="Chart, line chart&#10;&#10;Description automatically generate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0823" y="346383"/>
            <a:ext cx="4092472" cy="2615806"/>
          </a:xfrm>
          <a:prstGeom prst="rect">
            <a:avLst/>
          </a:prstGeom>
        </p:spPr>
      </p:pic>
      <p:pic>
        <p:nvPicPr>
          <p:cNvPr id="9" name="Picture 8" descr="A screenshot of a computer&#10;&#10;Description automatically generated"/>
          <p:cNvPicPr>
            <a:picLocks noChangeAspect="1"/>
          </p:cNvPicPr>
          <p:nvPr/>
        </p:nvPicPr>
        <p:blipFill rotWithShape="1">
          <a:blip r:embed="rId4">
            <a:extLst>
              <a:ext uri="{28A0092B-C50C-407E-A947-70E740481C1C}">
                <a14:useLocalDpi xmlns:a14="http://schemas.microsoft.com/office/drawing/2010/main" val="0"/>
              </a:ext>
            </a:extLst>
          </a:blip>
          <a:srcRect l="34197" t="35926" r="29507" b="19444"/>
          <a:stretch>
            <a:fillRect/>
          </a:stretch>
        </p:blipFill>
        <p:spPr>
          <a:xfrm>
            <a:off x="8041439" y="3308572"/>
            <a:ext cx="3733800" cy="30607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a:xfrm>
            <a:off x="508000" y="509270"/>
            <a:ext cx="5584190" cy="933450"/>
          </a:xfrm>
        </p:spPr>
        <p:txBody>
          <a:bodyPr vert="horz" lIns="91440" tIns="45720" rIns="91440" bIns="45720" rtlCol="0" anchor="ctr">
            <a:normAutofit fontScale="90000"/>
          </a:bodyPr>
          <a:lstStyle/>
          <a:p>
            <a:r>
              <a:rPr lang="en-US" sz="3700" dirty="0">
                <a:solidFill>
                  <a:schemeClr val="tx1"/>
                </a:solidFill>
                <a:latin typeface="Avenir Next LT Pro" panose="020B0504020202020204" pitchFamily="34" charset="0"/>
              </a:rPr>
              <a:t>Business Insights in Clusters</a:t>
            </a:r>
            <a:endParaRPr lang="en-US" sz="3700" dirty="0">
              <a:solidFill>
                <a:schemeClr val="tx1"/>
              </a:solidFill>
              <a:latin typeface="Avenir Next LT Pro" panose="020B0504020202020204" pitchFamily="34" charset="0"/>
            </a:endParaRPr>
          </a:p>
        </p:txBody>
      </p:sp>
      <p:sp>
        <p:nvSpPr>
          <p:cNvPr id="3" name="Text Placeholder 26"/>
          <p:cNvSpPr txBox="1"/>
          <p:nvPr/>
        </p:nvSpPr>
        <p:spPr>
          <a:xfrm>
            <a:off x="210820" y="1442720"/>
            <a:ext cx="6313805" cy="534416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300"/>
              </a:spcBef>
              <a:spcAft>
                <a:spcPts val="300"/>
              </a:spcAft>
              <a:buNone/>
            </a:pPr>
            <a:r>
              <a:rPr lang="en-US" sz="1500" dirty="0">
                <a:solidFill>
                  <a:schemeClr val="tx1"/>
                </a:solidFill>
                <a:latin typeface="Avenir Next LT Pro" panose="020B0504020202020204" pitchFamily="34" charset="0"/>
                <a:cs typeface="Levenim MT" panose="020B0604020202020204" pitchFamily="2" charset="-79"/>
              </a:rPr>
              <a:t>Cluster 1 (Low operating margin and high averages of other features) </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Sales methods are almost evenly distributed</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Women’s apparel is the least occurring item </a:t>
            </a: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endParaRPr lang="en-US" sz="1500" dirty="0">
              <a:solidFill>
                <a:schemeClr val="tx1"/>
              </a:solidFill>
              <a:latin typeface="Avenir Next LT Pro" panose="020B0504020202020204" pitchFamily="34" charset="0"/>
              <a:cs typeface="Levenim MT" panose="020B0604020202020204" pitchFamily="2" charset="-79"/>
            </a:endParaRPr>
          </a:p>
          <a:p>
            <a:pPr marL="0" indent="0" algn="ctr">
              <a:spcBef>
                <a:spcPts val="300"/>
              </a:spcBef>
              <a:spcAft>
                <a:spcPts val="300"/>
              </a:spcAft>
              <a:buNone/>
            </a:pPr>
            <a:r>
              <a:rPr lang="en-US" sz="1500" dirty="0">
                <a:solidFill>
                  <a:schemeClr val="tx1"/>
                </a:solidFill>
                <a:latin typeface="Avenir Next LT Pro" panose="020B0504020202020204" pitchFamily="34" charset="0"/>
                <a:cs typeface="Levenim MT" panose="020B0604020202020204" pitchFamily="2" charset="-79"/>
              </a:rPr>
              <a:t>Cluster 2 (Low operating margin and low averages of other features)</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Outlet sales are higher than the in-store sales</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Women’s apparel is the least occurring item</a:t>
            </a: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endParaRPr lang="en-US" sz="1500" dirty="0">
              <a:solidFill>
                <a:schemeClr val="tx1"/>
              </a:solidFill>
              <a:latin typeface="Avenir Next LT Pro" panose="020B0504020202020204" pitchFamily="34" charset="0"/>
              <a:cs typeface="Levenim MT" panose="020B0604020202020204" pitchFamily="2" charset="-79"/>
            </a:endParaRPr>
          </a:p>
          <a:p>
            <a:pPr marL="0" indent="0" algn="ctr">
              <a:spcBef>
                <a:spcPts val="300"/>
              </a:spcBef>
              <a:spcAft>
                <a:spcPts val="300"/>
              </a:spcAft>
              <a:buNone/>
            </a:pPr>
            <a:r>
              <a:rPr lang="en-US" sz="1500" dirty="0">
                <a:solidFill>
                  <a:schemeClr val="tx1"/>
                </a:solidFill>
                <a:latin typeface="Avenir Next LT Pro" panose="020B0504020202020204" pitchFamily="34" charset="0"/>
                <a:cs typeface="Levenim MT" panose="020B0604020202020204" pitchFamily="2" charset="-79"/>
              </a:rPr>
              <a:t>Cluster 3 (High operating margin and low averages of other features)</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Online sales are significantly higher</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Women’s apparel is the most frequently occurring item</a:t>
            </a:r>
            <a:endParaRPr lang="en-US" sz="1500" dirty="0">
              <a:solidFill>
                <a:schemeClr val="tx1"/>
              </a:solidFill>
              <a:latin typeface="Avenir Next LT Pro" panose="020B0504020202020204" pitchFamily="34" charset="0"/>
              <a:cs typeface="Levenim MT" panose="020B0604020202020204" pitchFamily="2" charset="-79"/>
            </a:endParaRPr>
          </a:p>
        </p:txBody>
      </p:sp>
      <p:pic>
        <p:nvPicPr>
          <p:cNvPr id="19" name="Picture 18" descr="Icon&#10;&#10;Description automatically generate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51925" y="59690"/>
            <a:ext cx="2867025" cy="6330950"/>
          </a:xfrm>
          <a:prstGeom prst="rect">
            <a:avLst/>
          </a:prstGeom>
        </p:spPr>
      </p:pic>
      <p:pic>
        <p:nvPicPr>
          <p:cNvPr id="21" name="Picture 20" descr="A picture containing icon&#10;&#10;Description automatically generated"/>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7555" y="117475"/>
            <a:ext cx="1880235" cy="611759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a:xfrm>
            <a:off x="507997" y="509245"/>
            <a:ext cx="5171299" cy="933173"/>
          </a:xfrm>
        </p:spPr>
        <p:txBody>
          <a:bodyPr vert="horz" lIns="91440" tIns="45720" rIns="91440" bIns="45720" rtlCol="0" anchor="ctr">
            <a:normAutofit fontScale="90000"/>
          </a:bodyPr>
          <a:lstStyle/>
          <a:p>
            <a:r>
              <a:rPr lang="en-US" sz="3700" dirty="0">
                <a:solidFill>
                  <a:schemeClr val="tx1"/>
                </a:solidFill>
                <a:latin typeface="Avenir Next LT Pro" panose="020B0504020202020204" pitchFamily="34" charset="0"/>
              </a:rPr>
              <a:t>Business Insights in Clusters (Retailer and Region - optional)</a:t>
            </a:r>
            <a:endParaRPr lang="en-US" sz="3700" dirty="0">
              <a:solidFill>
                <a:schemeClr val="tx1"/>
              </a:solidFill>
              <a:latin typeface="Avenir Next LT Pro" panose="020B0504020202020204" pitchFamily="34" charset="0"/>
            </a:endParaRPr>
          </a:p>
        </p:txBody>
      </p:sp>
      <p:sp>
        <p:nvSpPr>
          <p:cNvPr id="3" name="Text Placeholder 26"/>
          <p:cNvSpPr txBox="1"/>
          <p:nvPr/>
        </p:nvSpPr>
        <p:spPr>
          <a:xfrm>
            <a:off x="210589" y="822960"/>
            <a:ext cx="6313893" cy="596392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300"/>
              </a:spcBef>
              <a:spcAft>
                <a:spcPts val="300"/>
              </a:spcAft>
              <a:buNone/>
            </a:pPr>
            <a:r>
              <a:rPr lang="en-US" sz="1500" dirty="0">
                <a:solidFill>
                  <a:schemeClr val="tx1"/>
                </a:solidFill>
                <a:latin typeface="Avenir Next LT Pro" panose="020B0504020202020204" pitchFamily="34" charset="0"/>
                <a:cs typeface="Levenim MT" panose="020B0604020202020204" pitchFamily="2" charset="-79"/>
              </a:rPr>
              <a:t>Cluster 1 (Low operating margin and high averages of other features) </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endParaRPr lang="en-US" sz="1500" dirty="0">
              <a:solidFill>
                <a:schemeClr val="tx1"/>
              </a:solidFill>
              <a:latin typeface="Avenir Next LT Pro" panose="020B0504020202020204" pitchFamily="34" charset="0"/>
              <a:cs typeface="Levenim MT" panose="020B0604020202020204" pitchFamily="2" charset="-79"/>
            </a:endParaRPr>
          </a:p>
          <a:p>
            <a:pPr marL="0" indent="0" algn="ctr">
              <a:spcBef>
                <a:spcPts val="300"/>
              </a:spcBef>
              <a:spcAft>
                <a:spcPts val="300"/>
              </a:spcAft>
              <a:buNone/>
            </a:pPr>
            <a:r>
              <a:rPr lang="en-US" sz="1500" dirty="0">
                <a:solidFill>
                  <a:schemeClr val="tx1"/>
                </a:solidFill>
                <a:latin typeface="Avenir Next LT Pro" panose="020B0504020202020204" pitchFamily="34" charset="0"/>
                <a:cs typeface="Levenim MT" panose="020B0604020202020204" pitchFamily="2" charset="-79"/>
              </a:rPr>
              <a:t>Cluster 2 (Low operating margin and low averages of other features)</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endParaRPr lang="en-US" sz="1500" dirty="0">
              <a:solidFill>
                <a:schemeClr val="tx1"/>
              </a:solidFill>
              <a:latin typeface="Avenir Next LT Pro" panose="020B0504020202020204" pitchFamily="34" charset="0"/>
              <a:cs typeface="Levenim MT" panose="020B0604020202020204" pitchFamily="2" charset="-79"/>
            </a:endParaRPr>
          </a:p>
          <a:p>
            <a:pPr marL="0" indent="0" algn="ctr">
              <a:spcBef>
                <a:spcPts val="300"/>
              </a:spcBef>
              <a:spcAft>
                <a:spcPts val="300"/>
              </a:spcAft>
              <a:buNone/>
            </a:pPr>
            <a:r>
              <a:rPr lang="en-US" sz="1500" dirty="0">
                <a:solidFill>
                  <a:schemeClr val="tx1"/>
                </a:solidFill>
                <a:latin typeface="Avenir Next LT Pro" panose="020B0504020202020204" pitchFamily="34" charset="0"/>
                <a:cs typeface="Levenim MT" panose="020B0604020202020204" pitchFamily="2" charset="-79"/>
              </a:rPr>
              <a:t>Cluster 3 (High operating margin and low averages of other features)</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endParaRPr lang="en-US" sz="1500" dirty="0">
              <a:solidFill>
                <a:schemeClr val="tx1"/>
              </a:solidFill>
              <a:latin typeface="Avenir Next LT Pro" panose="020B0504020202020204" pitchFamily="34" charset="0"/>
              <a:cs typeface="Levenim MT" panose="020B0604020202020204" pitchFamily="2" charset="-79"/>
            </a:endParaRPr>
          </a:p>
        </p:txBody>
      </p:sp>
      <p:pic>
        <p:nvPicPr>
          <p:cNvPr id="6" name="Picture 5" descr="Logo&#10;&#10;Description automatically generated with medium confiden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4465" y="49530"/>
            <a:ext cx="1939925" cy="6167755"/>
          </a:xfrm>
          <a:prstGeom prst="rect">
            <a:avLst/>
          </a:prstGeom>
        </p:spPr>
      </p:pic>
      <p:pic>
        <p:nvPicPr>
          <p:cNvPr id="8" name="Picture 7" descr="Logo&#10;&#10;Description automatically generated with medium confidenc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42195" y="99060"/>
            <a:ext cx="1880235" cy="61175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8475"/>
            <a:ext cx="10515600" cy="717452"/>
          </a:xfrm>
        </p:spPr>
        <p:txBody>
          <a:bodyPr>
            <a:normAutofit/>
          </a:bodyPr>
          <a:lstStyle/>
          <a:p>
            <a:r>
              <a:rPr lang="en-US" sz="2800" dirty="0"/>
              <a:t>Agenda</a:t>
            </a:r>
            <a:endParaRPr lang="en-US" sz="2800" dirty="0"/>
          </a:p>
        </p:txBody>
      </p:sp>
      <p:sp>
        <p:nvSpPr>
          <p:cNvPr id="6" name="TextBox 5"/>
          <p:cNvSpPr txBox="1"/>
          <p:nvPr/>
        </p:nvSpPr>
        <p:spPr>
          <a:xfrm>
            <a:off x="838200" y="984739"/>
            <a:ext cx="11119338" cy="4647426"/>
          </a:xfrm>
          <a:prstGeom prst="rect">
            <a:avLst/>
          </a:prstGeom>
          <a:noFill/>
        </p:spPr>
        <p:txBody>
          <a:bodyPr wrap="square" rtlCol="0">
            <a:spAutoFit/>
          </a:bodyPr>
          <a:lstStyle/>
          <a:p>
            <a:pPr marL="633730" marR="0" lvl="0" indent="-633730" algn="l" defTabSz="914400" rtl="0" eaLnBrk="1" fontAlgn="auto" latinLnBrk="0" hangingPunct="1">
              <a:spcBef>
                <a:spcPts val="1000"/>
              </a:spcBef>
              <a:spcAft>
                <a:spcPts val="0"/>
              </a:spcAft>
              <a:buClrTx/>
              <a:buSzTx/>
              <a:buFont typeface="+mj-lt"/>
              <a:buAutoNum type="romanUcPeriod"/>
              <a:defRPr/>
            </a:pPr>
            <a:r>
              <a:rPr kumimoji="0" lang="en-US" sz="16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Business Problem and Objectives</a:t>
            </a:r>
            <a:endParaRPr kumimoji="0" lang="en-US" sz="16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endParaRPr>
          </a:p>
          <a:p>
            <a:pPr marL="633730" marR="0" lvl="0" indent="-633730" algn="l" defTabSz="914400" rtl="0" eaLnBrk="1" fontAlgn="auto" latinLnBrk="0" hangingPunct="1">
              <a:spcBef>
                <a:spcPts val="1000"/>
              </a:spcBef>
              <a:spcAft>
                <a:spcPts val="0"/>
              </a:spcAft>
              <a:buClrTx/>
              <a:buSzTx/>
              <a:buFont typeface="+mj-lt"/>
              <a:buAutoNum type="romanUcPeriod"/>
              <a:defRPr/>
            </a:pPr>
            <a:r>
              <a:rPr kumimoji="0" lang="en-US" sz="16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rPr>
              <a:t>Executive Summary</a:t>
            </a:r>
            <a:endParaRPr kumimoji="0" lang="en-US" sz="1600" b="0" i="0" u="none" strike="noStrike" kern="1200" cap="none" spc="0" normalizeH="0" baseline="0" noProof="0" dirty="0">
              <a:ln>
                <a:noFill/>
              </a:ln>
              <a:solidFill>
                <a:schemeClr val="bg1"/>
              </a:solidFill>
              <a:effectLst/>
              <a:uLnTx/>
              <a:uFillTx/>
              <a:latin typeface="Open Sans" panose="020B0606030504020204" pitchFamily="34" charset="0"/>
              <a:ea typeface="+mn-ea"/>
              <a:cs typeface="+mn-cs"/>
            </a:endParaRPr>
          </a:p>
          <a:p>
            <a:pPr marL="633730" marR="0" lvl="0" indent="-633730" algn="l" defTabSz="914400" rtl="0" eaLnBrk="1" fontAlgn="auto" latinLnBrk="0" hangingPunct="1">
              <a:spcBef>
                <a:spcPts val="1000"/>
              </a:spcBef>
              <a:spcAft>
                <a:spcPts val="0"/>
              </a:spcAft>
              <a:buClrTx/>
              <a:buSzTx/>
              <a:buFont typeface="+mj-lt"/>
              <a:buAutoNum type="romanUcPeriod"/>
              <a:defRPr/>
            </a:pPr>
            <a:r>
              <a:rPr lang="en-US" sz="1600" dirty="0">
                <a:solidFill>
                  <a:schemeClr val="bg1"/>
                </a:solidFill>
                <a:latin typeface="Open Sans" panose="020B0606030504020204" pitchFamily="34" charset="0"/>
              </a:rPr>
              <a:t>Data Overview and Key Business Assumptions (if any)</a:t>
            </a:r>
            <a:endParaRPr lang="en-US" sz="1600" dirty="0">
              <a:solidFill>
                <a:schemeClr val="bg1"/>
              </a:solidFill>
              <a:latin typeface="Open Sans" panose="020B0606030504020204" pitchFamily="34" charset="0"/>
            </a:endParaRPr>
          </a:p>
          <a:p>
            <a:pPr marL="633730" marR="0" lvl="0" indent="-633730" algn="l" defTabSz="914400" rtl="0" eaLnBrk="1" fontAlgn="auto" latinLnBrk="0" hangingPunct="1">
              <a:spcBef>
                <a:spcPts val="1000"/>
              </a:spcBef>
              <a:spcAft>
                <a:spcPts val="0"/>
              </a:spcAft>
              <a:buClrTx/>
              <a:buSzTx/>
              <a:buFont typeface="+mj-lt"/>
              <a:buAutoNum type="romanUcPeriod"/>
              <a:defRPr/>
            </a:pPr>
            <a:r>
              <a:rPr lang="en-US" sz="1600" dirty="0">
                <a:solidFill>
                  <a:schemeClr val="bg1"/>
                </a:solidFill>
                <a:latin typeface="Open Sans" panose="020B0606030504020204" pitchFamily="34" charset="0"/>
              </a:rPr>
              <a:t>Data Preparation and Pre-processing</a:t>
            </a:r>
            <a:endParaRPr lang="en-US" sz="1600" dirty="0">
              <a:solidFill>
                <a:schemeClr val="bg1"/>
              </a:solidFill>
              <a:latin typeface="Open Sans" panose="020B0606030504020204" pitchFamily="34" charset="0"/>
            </a:endParaRPr>
          </a:p>
          <a:p>
            <a:pPr marL="1082675" lvl="1" indent="-281305">
              <a:spcBef>
                <a:spcPts val="1000"/>
              </a:spcBef>
              <a:buFont typeface="Open Sans" panose="020B0606030504020204" pitchFamily="34" charset="0"/>
              <a:buChar char="−"/>
              <a:tabLst>
                <a:tab pos="984250" algn="l"/>
              </a:tabLst>
              <a:defRPr/>
            </a:pPr>
            <a:r>
              <a:rPr lang="en-US" sz="1200" dirty="0">
                <a:solidFill>
                  <a:schemeClr val="bg1"/>
                </a:solidFill>
                <a:latin typeface="Open Sans" panose="020B0606030504020204" pitchFamily="34" charset="0"/>
              </a:rPr>
              <a:t>Sanity checks, treatment and transformations for analytical dataset preparation</a:t>
            </a:r>
            <a:endParaRPr lang="en-US" sz="1200" dirty="0">
              <a:solidFill>
                <a:schemeClr val="bg1"/>
              </a:solidFill>
              <a:latin typeface="Open Sans" panose="020B0606030504020204" pitchFamily="34" charset="0"/>
            </a:endParaRPr>
          </a:p>
          <a:p>
            <a:pPr marL="633730" marR="0" lvl="0" indent="-633730" algn="l" defTabSz="914400" rtl="0" eaLnBrk="1" fontAlgn="auto" latinLnBrk="0" hangingPunct="1">
              <a:spcBef>
                <a:spcPts val="1000"/>
              </a:spcBef>
              <a:spcAft>
                <a:spcPts val="0"/>
              </a:spcAft>
              <a:buClrTx/>
              <a:buSzTx/>
              <a:buFont typeface="+mj-lt"/>
              <a:buAutoNum type="romanUcPeriod"/>
              <a:defRPr/>
            </a:pPr>
            <a:r>
              <a:rPr kumimoji="0" lang="en-US" sz="16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Exploratory Data Analysis</a:t>
            </a:r>
            <a:endParaRPr kumimoji="0" lang="en-US" sz="16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endParaRPr>
          </a:p>
          <a:p>
            <a:pPr marL="1082675" marR="0" lvl="1" indent="-281305" algn="l" defTabSz="914400" rtl="0" eaLnBrk="1" fontAlgn="auto" latinLnBrk="0" hangingPunct="1">
              <a:spcBef>
                <a:spcPts val="1000"/>
              </a:spcBef>
              <a:spcAft>
                <a:spcPts val="0"/>
              </a:spcAft>
              <a:buClrTx/>
              <a:buSzTx/>
              <a:buFont typeface="Open Sans" panose="020B0606030504020204" pitchFamily="34" charset="0"/>
              <a:buChar char="−"/>
              <a:tabLst>
                <a:tab pos="984250" algn="l"/>
              </a:tabLst>
              <a:defRPr/>
            </a:pPr>
            <a:r>
              <a:rPr kumimoji="0" lang="en-US" sz="12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Key Business Findings and Insights</a:t>
            </a:r>
            <a:endParaRPr kumimoji="0" lang="en-US" sz="12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endParaRPr>
          </a:p>
          <a:p>
            <a:pPr marL="633730" marR="0" lvl="0" indent="-633730" algn="l" defTabSz="914400" rtl="0" eaLnBrk="1" fontAlgn="auto" latinLnBrk="0" hangingPunct="1">
              <a:spcBef>
                <a:spcPts val="1000"/>
              </a:spcBef>
              <a:spcAft>
                <a:spcPts val="0"/>
              </a:spcAft>
              <a:buClrTx/>
              <a:buSzTx/>
              <a:buFont typeface="+mj-lt"/>
              <a:buAutoNum type="romanUcPeriod"/>
              <a:defRPr/>
            </a:pPr>
            <a:r>
              <a:rPr kumimoji="0" lang="en-US" sz="16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Model Development and Validations</a:t>
            </a:r>
            <a:endParaRPr kumimoji="0" lang="en-US" sz="16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endParaRPr>
          </a:p>
          <a:p>
            <a:pPr marL="1082675" marR="0" lvl="1" indent="-281305" algn="l" defTabSz="914400" rtl="0" eaLnBrk="1" fontAlgn="auto" latinLnBrk="0" hangingPunct="1">
              <a:spcBef>
                <a:spcPts val="1000"/>
              </a:spcBef>
              <a:spcAft>
                <a:spcPts val="0"/>
              </a:spcAft>
              <a:buClrTx/>
              <a:buSzTx/>
              <a:buFont typeface="Open Sans" panose="020B0606030504020204" pitchFamily="34" charset="0"/>
              <a:buChar char="−"/>
              <a:tabLst>
                <a:tab pos="984250" algn="l"/>
              </a:tabLst>
              <a:defRPr/>
            </a:pPr>
            <a:r>
              <a:rPr kumimoji="0" lang="en-US" sz="12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Model comparisons on key scoring metrics and model finalization</a:t>
            </a:r>
            <a:endParaRPr kumimoji="0" lang="en-US" sz="12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endParaRPr>
          </a:p>
          <a:p>
            <a:pPr marL="633730" marR="0" lvl="0" indent="-633730" algn="l" defTabSz="914400" rtl="0" eaLnBrk="1" fontAlgn="auto" latinLnBrk="0" hangingPunct="1">
              <a:spcBef>
                <a:spcPts val="1000"/>
              </a:spcBef>
              <a:spcAft>
                <a:spcPts val="0"/>
              </a:spcAft>
              <a:buClrTx/>
              <a:buSzTx/>
              <a:buFont typeface="+mj-lt"/>
              <a:buAutoNum type="romanUcPeriod"/>
              <a:defRPr/>
            </a:pPr>
            <a:r>
              <a:rPr kumimoji="0" lang="en-US" sz="16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Dashboarding (required only</a:t>
            </a:r>
            <a:r>
              <a:rPr lang="en-US" sz="1600" dirty="0">
                <a:solidFill>
                  <a:prstClr val="white"/>
                </a:solidFill>
                <a:latin typeface="Open Sans" panose="020B0606030504020204" pitchFamily="34" charset="0"/>
              </a:rPr>
              <a:t> when it is in scope of analysis)</a:t>
            </a:r>
            <a:endParaRPr kumimoji="0" lang="en-US" sz="16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endParaRPr>
          </a:p>
          <a:p>
            <a:pPr marL="633730" marR="0" lvl="0" indent="-633730" algn="l" defTabSz="914400" rtl="0" eaLnBrk="1" fontAlgn="auto" latinLnBrk="0" hangingPunct="1">
              <a:spcBef>
                <a:spcPts val="1000"/>
              </a:spcBef>
              <a:spcAft>
                <a:spcPts val="0"/>
              </a:spcAft>
              <a:buClrTx/>
              <a:buSzTx/>
              <a:buFont typeface="+mj-lt"/>
              <a:buAutoNum type="romanUcPeriod"/>
              <a:defRPr/>
            </a:pPr>
            <a:r>
              <a:rPr kumimoji="0" lang="en-US" sz="16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Business</a:t>
            </a:r>
            <a:r>
              <a:rPr lang="en-US" sz="1600" dirty="0">
                <a:solidFill>
                  <a:prstClr val="white"/>
                </a:solidFill>
                <a:latin typeface="Open Sans" panose="020B0606030504020204" pitchFamily="34" charset="0"/>
              </a:rPr>
              <a:t>s Recommendations and Potential Business Impact</a:t>
            </a:r>
            <a:endParaRPr lang="en-US" sz="1600" dirty="0">
              <a:solidFill>
                <a:prstClr val="white"/>
              </a:solidFill>
              <a:latin typeface="Open Sans" panose="020B0606030504020204" pitchFamily="34" charset="0"/>
            </a:endParaRPr>
          </a:p>
          <a:p>
            <a:pPr marL="633730" marR="0" lvl="0" indent="-633730" algn="l" defTabSz="914400" rtl="0" eaLnBrk="1" fontAlgn="auto" latinLnBrk="0" hangingPunct="1">
              <a:spcBef>
                <a:spcPts val="1000"/>
              </a:spcBef>
              <a:spcAft>
                <a:spcPts val="0"/>
              </a:spcAft>
              <a:buClrTx/>
              <a:buSzTx/>
              <a:buFont typeface="+mj-lt"/>
              <a:buAutoNum type="romanUcPeriod"/>
              <a:defRPr/>
            </a:pPr>
            <a:r>
              <a:rPr kumimoji="0" lang="en-US" sz="16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rPr>
              <a:t>Next Steps</a:t>
            </a:r>
            <a:endParaRPr kumimoji="0" lang="en-US" sz="1600" b="0" i="0" u="none" strike="noStrike" kern="1200" cap="none" spc="0" normalizeH="0" baseline="0" noProof="0" dirty="0">
              <a:ln>
                <a:noFill/>
              </a:ln>
              <a:solidFill>
                <a:prstClr val="white"/>
              </a:solidFill>
              <a:effectLst/>
              <a:uLnTx/>
              <a:uFillTx/>
              <a:latin typeface="Open Sans" panose="020B0606030504020204" pitchFamily="34" charset="0"/>
              <a:ea typeface="+mn-ea"/>
              <a:cs typeface="+mn-cs"/>
            </a:endParaRPr>
          </a:p>
          <a:p>
            <a:pPr marL="633730" marR="0" lvl="0" indent="-633730" algn="l" defTabSz="914400" rtl="0" eaLnBrk="1" fontAlgn="auto" latinLnBrk="0" hangingPunct="1">
              <a:spcBef>
                <a:spcPts val="1000"/>
              </a:spcBef>
              <a:spcAft>
                <a:spcPts val="0"/>
              </a:spcAft>
              <a:buClrTx/>
              <a:buSzTx/>
              <a:buFont typeface="+mj-lt"/>
              <a:buAutoNum type="romanUcPeriod"/>
              <a:defRPr/>
            </a:pPr>
            <a:r>
              <a:rPr lang="en-US" sz="1600" dirty="0">
                <a:solidFill>
                  <a:prstClr val="white"/>
                </a:solidFill>
                <a:latin typeface="Open Sans" panose="020B0606030504020204" pitchFamily="34" charset="0"/>
              </a:rPr>
              <a:t>Appendix</a:t>
            </a:r>
            <a:endParaRPr kumimoji="0" lang="en-US" b="0" i="1" u="none" strike="noStrike" kern="1200" cap="none" spc="0" normalizeH="0" baseline="0" noProof="0" dirty="0">
              <a:ln>
                <a:noFill/>
              </a:ln>
              <a:solidFill>
                <a:schemeClr val="bg1"/>
              </a:solidFill>
              <a:effectLst/>
              <a:uLnTx/>
              <a:uFillTx/>
              <a:latin typeface="Calibri" panose="020F0502020204030204"/>
              <a:ea typeface="+mn-ea"/>
              <a:cs typeface="+mn-cs"/>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AEDF2"/>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497539" y="1595120"/>
            <a:ext cx="8311181" cy="3647440"/>
          </a:xfrm>
        </p:spPr>
        <p:txBody>
          <a:bodyPr vert="horz" lIns="91440" tIns="45720" rIns="91440" bIns="45720" rtlCol="0" anchor="ctr">
            <a:normAutofit/>
          </a:bodyPr>
          <a:lstStyle/>
          <a:p>
            <a:r>
              <a:rPr lang="en-US" sz="4000" b="1" dirty="0">
                <a:solidFill>
                  <a:schemeClr val="accent1"/>
                </a:solidFill>
                <a:latin typeface="Microsoft GothicNeo" panose="020B0503020000020004" pitchFamily="34" charset="-127"/>
                <a:ea typeface="Microsoft GothicNeo" panose="020B0503020000020004" pitchFamily="34" charset="-127"/>
                <a:cs typeface="Microsoft GothicNeo" panose="020B0503020000020004" pitchFamily="34" charset="-127"/>
              </a:rPr>
              <a:t>Clustering</a:t>
            </a:r>
            <a:br>
              <a:rPr lang="en-US" sz="4000" b="1" dirty="0">
                <a:solidFill>
                  <a:schemeClr val="accent1"/>
                </a:solidFill>
                <a:latin typeface="Microsoft GothicNeo" panose="020B0503020000020004" pitchFamily="34" charset="-127"/>
                <a:ea typeface="Microsoft GothicNeo" panose="020B0503020000020004" pitchFamily="34" charset="-127"/>
                <a:cs typeface="Microsoft GothicNeo" panose="020B0503020000020004" pitchFamily="34" charset="-127"/>
              </a:rPr>
            </a:br>
            <a:r>
              <a:rPr lang="en-US" sz="4000" b="1" dirty="0">
                <a:solidFill>
                  <a:schemeClr val="accent1"/>
                </a:solidFill>
                <a:latin typeface="Microsoft GothicNeo" panose="020B0503020000020004" pitchFamily="34" charset="-127"/>
                <a:ea typeface="Microsoft GothicNeo" panose="020B0503020000020004" pitchFamily="34" charset="-127"/>
                <a:cs typeface="Microsoft GothicNeo" panose="020B0503020000020004" pitchFamily="34" charset="-127"/>
              </a:rPr>
              <a:t>(Only 2 Clusters)</a:t>
            </a:r>
            <a:endParaRPr lang="en-US" sz="4000" b="1" dirty="0">
              <a:solidFill>
                <a:schemeClr val="accent1"/>
              </a:solidFill>
              <a:latin typeface="Microsoft GothicNeo" panose="020B0503020000020004" pitchFamily="34" charset="-127"/>
              <a:ea typeface="Microsoft GothicNeo" panose="020B0503020000020004" pitchFamily="34" charset="-127"/>
              <a:cs typeface="Microsoft GothicNeo" panose="020B0503020000020004" pitchFamily="34" charset="-127"/>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809118" y="2327885"/>
            <a:ext cx="3166799" cy="933173"/>
          </a:xfrm>
        </p:spPr>
        <p:txBody>
          <a:bodyPr vert="horz" lIns="91440" tIns="45720" rIns="91440" bIns="45720" rtlCol="0" anchor="ctr">
            <a:normAutofit/>
          </a:bodyPr>
          <a:lstStyle/>
          <a:p>
            <a:pPr algn="ctr"/>
            <a:r>
              <a:rPr lang="en-US" sz="2000" dirty="0">
                <a:solidFill>
                  <a:schemeClr val="tx1"/>
                </a:solidFill>
                <a:latin typeface="Avenir Next LT Pro" panose="020B0504020202020204" pitchFamily="34" charset="0"/>
              </a:rPr>
              <a:t>K- Prototype</a:t>
            </a:r>
            <a:br>
              <a:rPr lang="en-US" sz="2000" dirty="0">
                <a:solidFill>
                  <a:schemeClr val="tx1"/>
                </a:solidFill>
                <a:latin typeface="Avenir Next LT Pro" panose="020B0504020202020204" pitchFamily="34" charset="0"/>
              </a:rPr>
            </a:br>
            <a:r>
              <a:rPr lang="en-US" sz="2000" dirty="0">
                <a:solidFill>
                  <a:schemeClr val="tx1"/>
                </a:solidFill>
                <a:latin typeface="Avenir Next LT Pro" panose="020B0504020202020204" pitchFamily="34" charset="0"/>
              </a:rPr>
              <a:t>Clustering</a:t>
            </a:r>
            <a:endParaRPr lang="en-US" sz="2000" dirty="0">
              <a:solidFill>
                <a:schemeClr val="tx1"/>
              </a:solidFill>
              <a:latin typeface="Avenir Next LT Pro" panose="020B0504020202020204" pitchFamily="34" charset="0"/>
            </a:endParaRPr>
          </a:p>
        </p:txBody>
      </p:sp>
      <p:sp>
        <p:nvSpPr>
          <p:cNvPr id="7" name="Title 25"/>
          <p:cNvSpPr txBox="1"/>
          <p:nvPr/>
        </p:nvSpPr>
        <p:spPr>
          <a:xfrm>
            <a:off x="734292" y="2327885"/>
            <a:ext cx="2767818" cy="93317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pPr algn="ctr"/>
            <a:r>
              <a:rPr lang="en-US" sz="2000" dirty="0">
                <a:solidFill>
                  <a:schemeClr val="tx1"/>
                </a:solidFill>
                <a:latin typeface="Avenir Next LT Pro" panose="020B0504020202020204" pitchFamily="34" charset="0"/>
              </a:rPr>
              <a:t>Hierarchal</a:t>
            </a:r>
            <a:endParaRPr lang="en-US" sz="2000" dirty="0">
              <a:solidFill>
                <a:schemeClr val="tx1"/>
              </a:solidFill>
              <a:latin typeface="Avenir Next LT Pro" panose="020B0504020202020204" pitchFamily="34" charset="0"/>
            </a:endParaRPr>
          </a:p>
          <a:p>
            <a:pPr algn="ctr"/>
            <a:r>
              <a:rPr lang="en-US" sz="2000" dirty="0">
                <a:solidFill>
                  <a:schemeClr val="tx1"/>
                </a:solidFill>
                <a:latin typeface="Avenir Next LT Pro" panose="020B0504020202020204" pitchFamily="34" charset="0"/>
              </a:rPr>
              <a:t>Clustering</a:t>
            </a:r>
            <a:endParaRPr lang="en-US" sz="2000" dirty="0">
              <a:solidFill>
                <a:schemeClr val="tx1"/>
              </a:solidFill>
              <a:latin typeface="Avenir Next LT Pro" panose="020B0504020202020204" pitchFamily="34" charset="0"/>
            </a:endParaRPr>
          </a:p>
        </p:txBody>
      </p:sp>
      <p:sp>
        <p:nvSpPr>
          <p:cNvPr id="11" name="Title 25"/>
          <p:cNvSpPr txBox="1"/>
          <p:nvPr/>
        </p:nvSpPr>
        <p:spPr>
          <a:xfrm>
            <a:off x="4772547" y="2317356"/>
            <a:ext cx="2767818" cy="93317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pPr algn="ctr"/>
            <a:r>
              <a:rPr lang="en-US" sz="2000" dirty="0">
                <a:solidFill>
                  <a:schemeClr val="tx1"/>
                </a:solidFill>
                <a:latin typeface="Avenir Next LT Pro" panose="020B0504020202020204" pitchFamily="34" charset="0"/>
              </a:rPr>
              <a:t>K- means</a:t>
            </a:r>
            <a:endParaRPr lang="en-US" sz="2000" dirty="0">
              <a:solidFill>
                <a:schemeClr val="tx1"/>
              </a:solidFill>
              <a:latin typeface="Avenir Next LT Pro" panose="020B0504020202020204" pitchFamily="34" charset="0"/>
            </a:endParaRPr>
          </a:p>
          <a:p>
            <a:pPr algn="ctr"/>
            <a:r>
              <a:rPr lang="en-US" sz="2000" dirty="0">
                <a:solidFill>
                  <a:schemeClr val="tx1"/>
                </a:solidFill>
                <a:latin typeface="Avenir Next LT Pro" panose="020B0504020202020204" pitchFamily="34" charset="0"/>
              </a:rPr>
              <a:t>Clustering</a:t>
            </a:r>
            <a:endParaRPr lang="en-US" sz="2000" dirty="0">
              <a:solidFill>
                <a:schemeClr val="tx1"/>
              </a:solidFill>
              <a:latin typeface="Avenir Next LT Pro" panose="020B0504020202020204" pitchFamily="34" charset="0"/>
            </a:endParaRPr>
          </a:p>
        </p:txBody>
      </p:sp>
      <p:sp>
        <p:nvSpPr>
          <p:cNvPr id="14" name="Title 25"/>
          <p:cNvSpPr txBox="1"/>
          <p:nvPr/>
        </p:nvSpPr>
        <p:spPr>
          <a:xfrm>
            <a:off x="756921" y="498522"/>
            <a:ext cx="2504440"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pPr algn="ctr"/>
            <a:r>
              <a:rPr lang="en-US" sz="2800" b="1" dirty="0">
                <a:solidFill>
                  <a:schemeClr val="tx1"/>
                </a:solidFill>
                <a:latin typeface="Avenir Next LT Pro" panose="020B0504020202020204" pitchFamily="34" charset="0"/>
              </a:rPr>
              <a:t>Clustering technique Selection </a:t>
            </a:r>
            <a:endParaRPr lang="en-US" sz="2800" b="1" dirty="0">
              <a:solidFill>
                <a:schemeClr val="tx1"/>
              </a:solidFill>
              <a:latin typeface="Avenir Next LT Pro" panose="020B0504020202020204" pitchFamily="34" charset="0"/>
            </a:endParaRPr>
          </a:p>
        </p:txBody>
      </p:sp>
      <p:sp>
        <p:nvSpPr>
          <p:cNvPr id="15" name="Text Placeholder 26"/>
          <p:cNvSpPr txBox="1"/>
          <p:nvPr/>
        </p:nvSpPr>
        <p:spPr>
          <a:xfrm>
            <a:off x="3209409" y="498522"/>
            <a:ext cx="8360528" cy="164592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spcAft>
                <a:spcPts val="400"/>
              </a:spcAft>
              <a:buFont typeface="Arial" panose="020B0604020202020204" pitchFamily="34" charset="0"/>
              <a:buChar char="•"/>
            </a:pPr>
            <a:r>
              <a:rPr lang="en-US" sz="1500" dirty="0">
                <a:solidFill>
                  <a:schemeClr val="tx1"/>
                </a:solidFill>
                <a:latin typeface="Avenir Next LT Pro" panose="020B0504020202020204" pitchFamily="34" charset="0"/>
              </a:rPr>
              <a:t>K – means clustering was initially performed as the base level clustering to compare the results based on the mean</a:t>
            </a:r>
            <a:endParaRPr lang="en-US" sz="1500" dirty="0">
              <a:solidFill>
                <a:schemeClr val="tx1"/>
              </a:solidFill>
              <a:latin typeface="Avenir Next LT Pro" panose="020B0504020202020204" pitchFamily="34" charset="0"/>
            </a:endParaRPr>
          </a:p>
          <a:p>
            <a:pPr>
              <a:spcBef>
                <a:spcPts val="400"/>
              </a:spcBef>
              <a:spcAft>
                <a:spcPts val="400"/>
              </a:spcAft>
              <a:buFont typeface="Arial" panose="020B0604020202020204" pitchFamily="34" charset="0"/>
              <a:buChar char="•"/>
            </a:pPr>
            <a:r>
              <a:rPr lang="en-US" sz="1500" dirty="0">
                <a:solidFill>
                  <a:schemeClr val="tx1"/>
                </a:solidFill>
                <a:latin typeface="Avenir Next LT Pro" panose="020B0504020202020204" pitchFamily="34" charset="0"/>
              </a:rPr>
              <a:t>Hierarchal and K-prototype clustering was done going forward. However, all three techniques resulted in clusters with similar characteristics</a:t>
            </a:r>
            <a:endParaRPr lang="en-US" sz="1500" dirty="0">
              <a:solidFill>
                <a:schemeClr val="tx1"/>
              </a:solidFill>
              <a:latin typeface="Avenir Next LT Pro" panose="020B0504020202020204" pitchFamily="34" charset="0"/>
            </a:endParaRPr>
          </a:p>
          <a:p>
            <a:pPr>
              <a:spcBef>
                <a:spcPts val="400"/>
              </a:spcBef>
              <a:spcAft>
                <a:spcPts val="400"/>
              </a:spcAft>
              <a:buFont typeface="Arial" panose="020B0604020202020204" pitchFamily="34" charset="0"/>
              <a:buChar char="•"/>
            </a:pPr>
            <a:r>
              <a:rPr lang="en-US" sz="1500" dirty="0">
                <a:solidFill>
                  <a:schemeClr val="tx1"/>
                </a:solidFill>
                <a:latin typeface="Avenir Next LT Pro" panose="020B0504020202020204" pitchFamily="34" charset="0"/>
              </a:rPr>
              <a:t>As K-prototype had the ability to cluster categorical features based on the mode, it was chosen to better interpret the clusters </a:t>
            </a:r>
            <a:endParaRPr lang="en-US" sz="1500" dirty="0">
              <a:solidFill>
                <a:schemeClr val="tx1"/>
              </a:solidFill>
              <a:latin typeface="Avenir Next LT Pro" panose="020B0504020202020204" pitchFamily="34" charset="0"/>
            </a:endParaRPr>
          </a:p>
        </p:txBody>
      </p:sp>
      <p:pic>
        <p:nvPicPr>
          <p:cNvPr id="8" name="Picture 7" descr="Graphical user interface, text, application&#10;&#10;Description automatically generated"/>
          <p:cNvPicPr>
            <a:picLocks noChangeAspect="1"/>
          </p:cNvPicPr>
          <p:nvPr/>
        </p:nvPicPr>
        <p:blipFill rotWithShape="1">
          <a:blip r:embed="rId3">
            <a:extLst>
              <a:ext uri="{28A0092B-C50C-407E-A947-70E740481C1C}">
                <a14:useLocalDpi xmlns:a14="http://schemas.microsoft.com/office/drawing/2010/main" val="0"/>
              </a:ext>
            </a:extLst>
          </a:blip>
          <a:srcRect l="33924" t="45629" r="30224" b="12445"/>
          <a:stretch>
            <a:fillRect/>
          </a:stretch>
        </p:blipFill>
        <p:spPr>
          <a:xfrm>
            <a:off x="4452375" y="3423443"/>
            <a:ext cx="3688080" cy="2875280"/>
          </a:xfrm>
          <a:prstGeom prst="rect">
            <a:avLst/>
          </a:prstGeom>
        </p:spPr>
      </p:pic>
      <p:pic>
        <p:nvPicPr>
          <p:cNvPr id="12" name="Picture 11" descr="Graphical user interface, text, application&#10;&#10;Description automatically generated"/>
          <p:cNvPicPr>
            <a:picLocks noChangeAspect="1"/>
          </p:cNvPicPr>
          <p:nvPr/>
        </p:nvPicPr>
        <p:blipFill rotWithShape="1">
          <a:blip r:embed="rId4">
            <a:extLst>
              <a:ext uri="{28A0092B-C50C-407E-A947-70E740481C1C}">
                <a14:useLocalDpi xmlns:a14="http://schemas.microsoft.com/office/drawing/2010/main" val="0"/>
              </a:ext>
            </a:extLst>
          </a:blip>
          <a:srcRect l="34265" t="43477" r="29883" b="14597"/>
          <a:stretch>
            <a:fillRect/>
          </a:stretch>
        </p:blipFill>
        <p:spPr>
          <a:xfrm>
            <a:off x="8253685" y="3413586"/>
            <a:ext cx="3688080" cy="2875280"/>
          </a:xfrm>
          <a:prstGeom prst="rect">
            <a:avLst/>
          </a:prstGeom>
        </p:spPr>
      </p:pic>
      <p:pic>
        <p:nvPicPr>
          <p:cNvPr id="16" name="Picture 15" descr="A screenshot of a computer&#10;&#10;Description automatically generated"/>
          <p:cNvPicPr>
            <a:picLocks noChangeAspect="1"/>
          </p:cNvPicPr>
          <p:nvPr/>
        </p:nvPicPr>
        <p:blipFill rotWithShape="1">
          <a:blip r:embed="rId5">
            <a:extLst>
              <a:ext uri="{28A0092B-C50C-407E-A947-70E740481C1C}">
                <a14:useLocalDpi xmlns:a14="http://schemas.microsoft.com/office/drawing/2010/main" val="0"/>
              </a:ext>
            </a:extLst>
          </a:blip>
          <a:srcRect l="34202" t="41700" r="28613" b="13411"/>
          <a:stretch>
            <a:fillRect/>
          </a:stretch>
        </p:blipFill>
        <p:spPr>
          <a:xfrm>
            <a:off x="403879" y="3413586"/>
            <a:ext cx="3825222" cy="307848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6"/>
          <p:cNvSpPr txBox="1"/>
          <p:nvPr/>
        </p:nvSpPr>
        <p:spPr>
          <a:xfrm>
            <a:off x="395939" y="833120"/>
            <a:ext cx="5669581" cy="51308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300"/>
              </a:spcBef>
              <a:spcAft>
                <a:spcPts val="300"/>
              </a:spcAft>
              <a:buFont typeface="Arial" panose="020B0604020202020204" pitchFamily="34" charset="0"/>
              <a:buChar char="•"/>
            </a:pPr>
            <a:r>
              <a:rPr lang="en-US" sz="1700" dirty="0">
                <a:solidFill>
                  <a:schemeClr val="tx1"/>
                </a:solidFill>
                <a:latin typeface="Avenir Next LT Pro" panose="020B0504020202020204" pitchFamily="34" charset="0"/>
                <a:cs typeface="Levenim MT" panose="020B0604020202020204" pitchFamily="2" charset="-79"/>
              </a:rPr>
              <a:t>2 clusters have been passed as the parameter as per the elbow graph and testing the cluster characteristics with higher numbers</a:t>
            </a:r>
            <a:br>
              <a:rPr lang="en-US" sz="1700" dirty="0">
                <a:solidFill>
                  <a:schemeClr val="tx1"/>
                </a:solidFill>
                <a:latin typeface="Avenir Next LT Pro" panose="020B0504020202020204" pitchFamily="34" charset="0"/>
                <a:cs typeface="Levenim MT" panose="020B0604020202020204" pitchFamily="2" charset="-79"/>
              </a:rPr>
            </a:br>
            <a:endParaRPr lang="en-US" sz="1700" dirty="0">
              <a:solidFill>
                <a:schemeClr val="tx1"/>
              </a:solidFill>
              <a:latin typeface="Avenir Next LT Pro" panose="020B0504020202020204" pitchFamily="34" charset="0"/>
              <a:cs typeface="Levenim MT" panose="020B0604020202020204" pitchFamily="2" charset="-79"/>
            </a:endParaRPr>
          </a:p>
          <a:p>
            <a:pPr>
              <a:spcBef>
                <a:spcPts val="300"/>
              </a:spcBef>
              <a:spcAft>
                <a:spcPts val="300"/>
              </a:spcAft>
              <a:buFont typeface="Arial" panose="020B0604020202020204" pitchFamily="34" charset="0"/>
              <a:buChar char="•"/>
            </a:pPr>
            <a:r>
              <a:rPr lang="en-US" sz="1700" dirty="0">
                <a:solidFill>
                  <a:schemeClr val="tx1"/>
                </a:solidFill>
                <a:latin typeface="Avenir Next LT Pro" panose="020B0504020202020204" pitchFamily="34" charset="0"/>
                <a:cs typeface="Levenim MT" panose="020B0604020202020204" pitchFamily="2" charset="-79"/>
              </a:rPr>
              <a:t>The clusters formed distinctly had the following features</a:t>
            </a:r>
            <a:endParaRPr lang="en-US" sz="17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Wingdings" panose="05000000000000000000" pitchFamily="2" charset="2"/>
              <a:buChar char="§"/>
            </a:pPr>
            <a:r>
              <a:rPr lang="en-US" sz="1500" dirty="0">
                <a:solidFill>
                  <a:schemeClr val="tx1"/>
                </a:solidFill>
                <a:latin typeface="Avenir Next LT Pro" panose="020B0504020202020204" pitchFamily="34" charset="0"/>
                <a:cs typeface="Levenim MT" panose="020B0604020202020204" pitchFamily="2" charset="-79"/>
              </a:rPr>
              <a:t>Cluster 1 (red): Low operating margin but the other features are trending high </a:t>
            </a:r>
            <a:endParaRPr lang="en-US" sz="1500"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Wingdings" panose="05000000000000000000" pitchFamily="2" charset="2"/>
              <a:buChar char="§"/>
            </a:pPr>
            <a:r>
              <a:rPr lang="en-US" sz="1500" dirty="0">
                <a:solidFill>
                  <a:schemeClr val="tx1"/>
                </a:solidFill>
                <a:latin typeface="Avenir Next LT Pro" panose="020B0504020202020204" pitchFamily="34" charset="0"/>
                <a:cs typeface="Levenim MT" panose="020B0604020202020204" pitchFamily="2" charset="-79"/>
              </a:rPr>
              <a:t>Cluster 2 (blue): High operating margin but other features are performing low</a:t>
            </a:r>
            <a:endParaRPr lang="en-US" sz="1500" dirty="0">
              <a:solidFill>
                <a:schemeClr val="tx1"/>
              </a:solidFill>
              <a:latin typeface="Avenir Next LT Pro" panose="020B0504020202020204" pitchFamily="34" charset="0"/>
              <a:cs typeface="Levenim MT" panose="020B0604020202020204" pitchFamily="2" charset="-79"/>
            </a:endParaRPr>
          </a:p>
        </p:txBody>
      </p:sp>
      <p:sp>
        <p:nvSpPr>
          <p:cNvPr id="26" name="Title 25"/>
          <p:cNvSpPr>
            <a:spLocks noGrp="1"/>
          </p:cNvSpPr>
          <p:nvPr>
            <p:ph type="title"/>
          </p:nvPr>
        </p:nvSpPr>
        <p:spPr>
          <a:xfrm>
            <a:off x="497539" y="1076960"/>
            <a:ext cx="5171299" cy="933173"/>
          </a:xfrm>
        </p:spPr>
        <p:txBody>
          <a:bodyPr vert="horz" lIns="91440" tIns="45720" rIns="91440" bIns="45720" rtlCol="0" anchor="ctr">
            <a:normAutofit/>
          </a:bodyPr>
          <a:lstStyle/>
          <a:p>
            <a:r>
              <a:rPr lang="en-US" sz="3700" b="1" dirty="0">
                <a:solidFill>
                  <a:schemeClr val="tx1"/>
                </a:solidFill>
                <a:latin typeface="+mj-lt"/>
              </a:rPr>
              <a:t>Clustering</a:t>
            </a:r>
            <a:br>
              <a:rPr lang="en-US" sz="3700" b="1" dirty="0">
                <a:solidFill>
                  <a:schemeClr val="tx1"/>
                </a:solidFill>
                <a:latin typeface="+mj-lt"/>
              </a:rPr>
            </a:br>
            <a:r>
              <a:rPr lang="en-US" sz="1500" b="1" dirty="0">
                <a:solidFill>
                  <a:schemeClr val="tx1"/>
                </a:solidFill>
                <a:latin typeface="+mj-lt"/>
              </a:rPr>
              <a:t>(K- means Method)</a:t>
            </a:r>
            <a:endParaRPr lang="en-US" sz="3700" b="1" dirty="0">
              <a:solidFill>
                <a:schemeClr val="tx1"/>
              </a:solidFill>
              <a:latin typeface="+mj-lt"/>
            </a:endParaRPr>
          </a:p>
        </p:txBody>
      </p:sp>
      <p:pic>
        <p:nvPicPr>
          <p:cNvPr id="5" name="Picture 4" descr="Chart, line chart&#10;&#10;Description automatically generate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0823" y="346383"/>
            <a:ext cx="4092472" cy="2615806"/>
          </a:xfrm>
          <a:prstGeom prst="rect">
            <a:avLst/>
          </a:prstGeom>
        </p:spPr>
      </p:pic>
      <p:pic>
        <p:nvPicPr>
          <p:cNvPr id="2" name="Picture 1" descr="Graphical user interface, text, application&#10;&#10;Description automatically generated"/>
          <p:cNvPicPr>
            <a:picLocks noChangeAspect="1"/>
          </p:cNvPicPr>
          <p:nvPr/>
        </p:nvPicPr>
        <p:blipFill rotWithShape="1">
          <a:blip r:embed="rId4">
            <a:extLst>
              <a:ext uri="{28A0092B-C50C-407E-A947-70E740481C1C}">
                <a14:useLocalDpi xmlns:a14="http://schemas.microsoft.com/office/drawing/2010/main" val="0"/>
              </a:ext>
            </a:extLst>
          </a:blip>
          <a:srcRect l="34265" t="43477" r="29883" b="14597"/>
          <a:stretch>
            <a:fillRect/>
          </a:stretch>
        </p:blipFill>
        <p:spPr>
          <a:xfrm>
            <a:off x="7898085" y="3472454"/>
            <a:ext cx="3688080" cy="287528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a:xfrm>
            <a:off x="507997" y="509245"/>
            <a:ext cx="5171299" cy="933173"/>
          </a:xfrm>
        </p:spPr>
        <p:txBody>
          <a:bodyPr vert="horz" lIns="91440" tIns="45720" rIns="91440" bIns="45720" rtlCol="0" anchor="ctr">
            <a:normAutofit fontScale="90000"/>
          </a:bodyPr>
          <a:lstStyle/>
          <a:p>
            <a:r>
              <a:rPr lang="en-US" sz="3700" dirty="0">
                <a:solidFill>
                  <a:schemeClr val="tx1"/>
                </a:solidFill>
                <a:latin typeface="Avenir Next LT Pro" panose="020B0504020202020204" pitchFamily="34" charset="0"/>
              </a:rPr>
              <a:t>Business Insights in Clusters (Sales method and Product)</a:t>
            </a:r>
            <a:endParaRPr lang="en-US" sz="3700" dirty="0">
              <a:solidFill>
                <a:schemeClr val="tx1"/>
              </a:solidFill>
              <a:latin typeface="Avenir Next LT Pro" panose="020B0504020202020204" pitchFamily="34" charset="0"/>
            </a:endParaRPr>
          </a:p>
        </p:txBody>
      </p:sp>
      <p:sp>
        <p:nvSpPr>
          <p:cNvPr id="3" name="Text Placeholder 26"/>
          <p:cNvSpPr txBox="1"/>
          <p:nvPr/>
        </p:nvSpPr>
        <p:spPr>
          <a:xfrm>
            <a:off x="210589" y="822960"/>
            <a:ext cx="5607559" cy="596392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300"/>
              </a:spcBef>
              <a:spcAft>
                <a:spcPts val="300"/>
              </a:spcAft>
              <a:buNone/>
            </a:pPr>
            <a:r>
              <a:rPr lang="en-US" sz="1500" b="1" dirty="0">
                <a:solidFill>
                  <a:schemeClr val="tx1"/>
                </a:solidFill>
                <a:latin typeface="Avenir Next LT Pro" panose="020B0504020202020204" pitchFamily="34" charset="0"/>
                <a:cs typeface="Levenim MT" panose="020B0604020202020204" pitchFamily="2" charset="-79"/>
              </a:rPr>
              <a:t>Cluster 1 (Low operating margin and high averages of other features) </a:t>
            </a:r>
            <a:endParaRPr lang="en-US" sz="1500" b="1"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Highest Online Sales</a:t>
            </a: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endParaRPr lang="en-US" sz="1500" dirty="0">
              <a:solidFill>
                <a:schemeClr val="tx1"/>
              </a:solidFill>
              <a:latin typeface="Avenir Next LT Pro" panose="020B0504020202020204" pitchFamily="34" charset="0"/>
              <a:cs typeface="Levenim MT" panose="020B0604020202020204" pitchFamily="2" charset="-79"/>
            </a:endParaRPr>
          </a:p>
          <a:p>
            <a:pPr marL="0" indent="0" algn="ctr">
              <a:spcBef>
                <a:spcPts val="300"/>
              </a:spcBef>
              <a:spcAft>
                <a:spcPts val="300"/>
              </a:spcAft>
              <a:buNone/>
            </a:pPr>
            <a:r>
              <a:rPr lang="en-US" sz="1500" b="1" dirty="0">
                <a:solidFill>
                  <a:schemeClr val="tx1"/>
                </a:solidFill>
                <a:latin typeface="Avenir Next LT Pro" panose="020B0504020202020204" pitchFamily="34" charset="0"/>
                <a:cs typeface="Levenim MT" panose="020B0604020202020204" pitchFamily="2" charset="-79"/>
              </a:rPr>
              <a:t>Cluster 2 (High operating margin and low averages of other features)</a:t>
            </a:r>
            <a:endParaRPr lang="en-US" sz="1500" b="1"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Lowest in online sales</a:t>
            </a: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endParaRPr lang="en-US" sz="1500" dirty="0">
              <a:solidFill>
                <a:schemeClr val="tx1"/>
              </a:solidFill>
              <a:latin typeface="Avenir Next LT Pro" panose="020B0504020202020204" pitchFamily="34" charset="0"/>
              <a:cs typeface="Levenim MT" panose="020B0604020202020204" pitchFamily="2" charset="-79"/>
            </a:endParaRPr>
          </a:p>
        </p:txBody>
      </p:sp>
      <p:pic>
        <p:nvPicPr>
          <p:cNvPr id="4" name="Picture 3" descr="Logo&#10;&#10;Description automatically generated with low confiden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9053" y="4049969"/>
            <a:ext cx="5926301" cy="2843591"/>
          </a:xfrm>
          <a:prstGeom prst="rect">
            <a:avLst/>
          </a:prstGeom>
        </p:spPr>
      </p:pic>
      <p:pic>
        <p:nvPicPr>
          <p:cNvPr id="7" name="Picture 6" descr="Logo&#10;&#10;Description automatically generated with medium confidenc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83978" y="822960"/>
            <a:ext cx="6204973" cy="2491047"/>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07997" y="925805"/>
            <a:ext cx="5171299" cy="933173"/>
          </a:xfrm>
        </p:spPr>
        <p:txBody>
          <a:bodyPr vert="horz" lIns="91440" tIns="45720" rIns="91440" bIns="45720" rtlCol="0" anchor="ctr">
            <a:normAutofit fontScale="90000"/>
          </a:bodyPr>
          <a:lstStyle/>
          <a:p>
            <a:r>
              <a:rPr lang="en-US" sz="3700" dirty="0">
                <a:solidFill>
                  <a:schemeClr val="tx1"/>
                </a:solidFill>
                <a:latin typeface="Avenir Next LT Pro" panose="020B0504020202020204" pitchFamily="34" charset="0"/>
              </a:rPr>
              <a:t>Business Insights in Clusters (Region and Retailer)</a:t>
            </a:r>
            <a:endParaRPr lang="en-US" sz="3700" dirty="0">
              <a:solidFill>
                <a:schemeClr val="tx1"/>
              </a:solidFill>
              <a:latin typeface="Avenir Next LT Pro" panose="020B0504020202020204" pitchFamily="34" charset="0"/>
            </a:endParaRPr>
          </a:p>
        </p:txBody>
      </p:sp>
      <p:sp>
        <p:nvSpPr>
          <p:cNvPr id="6" name="Text Placeholder 26"/>
          <p:cNvSpPr txBox="1"/>
          <p:nvPr/>
        </p:nvSpPr>
        <p:spPr>
          <a:xfrm>
            <a:off x="210820" y="1887855"/>
            <a:ext cx="5516880" cy="4899025"/>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300"/>
              </a:spcBef>
              <a:spcAft>
                <a:spcPts val="300"/>
              </a:spcAft>
              <a:buNone/>
            </a:pPr>
            <a:r>
              <a:rPr lang="en-US" sz="1500" b="1" dirty="0">
                <a:solidFill>
                  <a:schemeClr val="tx1"/>
                </a:solidFill>
                <a:latin typeface="Avenir Next LT Pro" panose="020B0504020202020204" pitchFamily="34" charset="0"/>
                <a:cs typeface="Levenim MT" panose="020B0604020202020204" pitchFamily="2" charset="-79"/>
              </a:rPr>
              <a:t>Cluster 1 (Low operating margin and high averages of other features) </a:t>
            </a:r>
            <a:endParaRPr lang="en-US" sz="1500" b="1"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Highest Online Sales</a:t>
            </a: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endParaRPr lang="en-US" sz="1500" dirty="0">
              <a:solidFill>
                <a:schemeClr val="tx1"/>
              </a:solidFill>
              <a:latin typeface="Avenir Next LT Pro" panose="020B0504020202020204" pitchFamily="34" charset="0"/>
              <a:cs typeface="Levenim MT" panose="020B0604020202020204" pitchFamily="2" charset="-79"/>
            </a:endParaRPr>
          </a:p>
          <a:p>
            <a:pPr marL="0" indent="0" algn="ctr">
              <a:spcBef>
                <a:spcPts val="300"/>
              </a:spcBef>
              <a:spcAft>
                <a:spcPts val="300"/>
              </a:spcAft>
              <a:buNone/>
            </a:pPr>
            <a:r>
              <a:rPr lang="en-US" sz="1500" b="1" dirty="0">
                <a:solidFill>
                  <a:schemeClr val="tx1"/>
                </a:solidFill>
                <a:latin typeface="Avenir Next LT Pro" panose="020B0504020202020204" pitchFamily="34" charset="0"/>
                <a:cs typeface="Levenim MT" panose="020B0604020202020204" pitchFamily="2" charset="-79"/>
              </a:rPr>
              <a:t>Cluster 2 (High operating margin and low averages of other features)</a:t>
            </a:r>
            <a:endParaRPr lang="en-US" sz="1500" b="1" dirty="0">
              <a:solidFill>
                <a:schemeClr val="tx1"/>
              </a:solidFill>
              <a:latin typeface="Avenir Next LT Pro" panose="020B0504020202020204" pitchFamily="34" charset="0"/>
              <a:cs typeface="Levenim MT" panose="020B0604020202020204" pitchFamily="2" charset="-79"/>
            </a:endParaRPr>
          </a:p>
          <a:p>
            <a:pPr lvl="1">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cs typeface="Levenim MT" panose="020B0604020202020204" pitchFamily="2" charset="-79"/>
              </a:rPr>
              <a:t>Lowest in online sales</a:t>
            </a:r>
            <a:br>
              <a:rPr lang="en-US" sz="1500" dirty="0">
                <a:solidFill>
                  <a:schemeClr val="tx1"/>
                </a:solidFill>
                <a:latin typeface="Avenir Next LT Pro" panose="020B0504020202020204" pitchFamily="34" charset="0"/>
                <a:cs typeface="Levenim MT" panose="020B0604020202020204" pitchFamily="2" charset="-79"/>
              </a:rPr>
            </a:br>
            <a:br>
              <a:rPr lang="en-US" sz="1500" dirty="0">
                <a:solidFill>
                  <a:schemeClr val="tx1"/>
                </a:solidFill>
                <a:latin typeface="Avenir Next LT Pro" panose="020B0504020202020204" pitchFamily="34" charset="0"/>
                <a:cs typeface="Levenim MT" panose="020B0604020202020204" pitchFamily="2" charset="-79"/>
              </a:rPr>
            </a:br>
            <a:endParaRPr lang="en-US" sz="1500" dirty="0">
              <a:solidFill>
                <a:schemeClr val="tx1"/>
              </a:solidFill>
              <a:latin typeface="Avenir Next LT Pro" panose="020B0504020202020204" pitchFamily="34" charset="0"/>
              <a:cs typeface="Levenim MT" panose="020B0604020202020204" pitchFamily="2" charset="-79"/>
            </a:endParaRPr>
          </a:p>
        </p:txBody>
      </p:sp>
      <p:pic>
        <p:nvPicPr>
          <p:cNvPr id="8" name="Picture 7" descr="Chart, logo, pie chart&#10;&#10;Description automatically generate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0735" y="797560"/>
            <a:ext cx="5807710" cy="2780665"/>
          </a:xfrm>
          <a:prstGeom prst="rect">
            <a:avLst/>
          </a:prstGeom>
        </p:spPr>
      </p:pic>
      <p:pic>
        <p:nvPicPr>
          <p:cNvPr id="9" name="Picture 8" descr="Chart, logo, pie chart&#10;&#10;Description automatically generated"/>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80735" y="3850640"/>
            <a:ext cx="5858510" cy="278066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3520" y="2684611"/>
            <a:ext cx="9532890" cy="1325563"/>
          </a:xfrm>
        </p:spPr>
        <p:txBody>
          <a:bodyPr/>
          <a:lstStyle/>
          <a:p>
            <a:r>
              <a:rPr lang="en-US" dirty="0">
                <a:latin typeface="Century Gothic" panose="020B0502020202020204" pitchFamily="34" charset="0"/>
              </a:rPr>
              <a:t>Thank You </a:t>
            </a:r>
            <a:endParaRPr lang="en-US" dirty="0">
              <a:latin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AEDF2"/>
        </a:solidFill>
        <a:effectLst/>
      </p:bgPr>
    </p:bg>
    <p:spTree>
      <p:nvGrpSpPr>
        <p:cNvPr id="1" name=""/>
        <p:cNvGrpSpPr/>
        <p:nvPr/>
      </p:nvGrpSpPr>
      <p:grpSpPr>
        <a:xfrm>
          <a:off x="0" y="0"/>
          <a:ext cx="0" cy="0"/>
          <a:chOff x="0" y="0"/>
          <a:chExt cx="0" cy="0"/>
        </a:xfrm>
      </p:grpSpPr>
      <p:sp>
        <p:nvSpPr>
          <p:cNvPr id="26" name="Title 25"/>
          <p:cNvSpPr>
            <a:spLocks noGrp="1"/>
          </p:cNvSpPr>
          <p:nvPr>
            <p:ph type="title"/>
          </p:nvPr>
        </p:nvSpPr>
        <p:spPr>
          <a:xfrm>
            <a:off x="463551" y="1184288"/>
            <a:ext cx="4585969" cy="713216"/>
          </a:xfrm>
        </p:spPr>
        <p:txBody>
          <a:bodyPr/>
          <a:lstStyle/>
          <a:p>
            <a:r>
              <a:rPr lang="en-US" b="1" dirty="0">
                <a:latin typeface="Century Gothic" panose="020B0502020202020204" pitchFamily="34" charset="0"/>
              </a:rPr>
              <a:t>Problem Statement</a:t>
            </a:r>
            <a:endParaRPr lang="en-US" b="1" dirty="0">
              <a:latin typeface="Century Gothic" panose="020B0502020202020204" pitchFamily="34" charset="0"/>
            </a:endParaRPr>
          </a:p>
        </p:txBody>
      </p:sp>
      <p:sp>
        <p:nvSpPr>
          <p:cNvPr id="27" name="Text Placeholder 26"/>
          <p:cNvSpPr>
            <a:spLocks noGrp="1"/>
          </p:cNvSpPr>
          <p:nvPr>
            <p:ph type="body" sz="quarter" idx="13"/>
          </p:nvPr>
        </p:nvSpPr>
        <p:spPr>
          <a:xfrm>
            <a:off x="6295391" y="4114801"/>
            <a:ext cx="4443729" cy="1715782"/>
          </a:xfrm>
        </p:spPr>
        <p:txBody>
          <a:bodyPr>
            <a:normAutofit/>
          </a:bodyPr>
          <a:lstStyle/>
          <a:p>
            <a:pPr algn="r" rtl="0" fontAlgn="base">
              <a:spcBef>
                <a:spcPts val="0"/>
              </a:spcBef>
              <a:spcAft>
                <a:spcPts val="0"/>
              </a:spcAft>
              <a:buFont typeface="+mj-lt"/>
              <a:buAutoNum type="arabicPeriod"/>
            </a:pPr>
            <a:r>
              <a:rPr lang="en-US" b="0" i="0" u="none" strike="noStrike" dirty="0">
                <a:solidFill>
                  <a:srgbClr val="000000"/>
                </a:solidFill>
                <a:effectLst/>
                <a:latin typeface="Century Gothic" panose="020B0502020202020204" pitchFamily="34" charset="0"/>
              </a:rPr>
              <a:t>Higher Revenue</a:t>
            </a:r>
            <a:br>
              <a:rPr lang="en-US" b="0" i="0" u="none" strike="noStrike" dirty="0">
                <a:solidFill>
                  <a:srgbClr val="000000"/>
                </a:solidFill>
                <a:effectLst/>
                <a:latin typeface="Century Gothic" panose="020B0502020202020204" pitchFamily="34" charset="0"/>
              </a:rPr>
            </a:br>
            <a:endParaRPr lang="en-US" b="0" i="0" u="none" strike="noStrike" dirty="0">
              <a:solidFill>
                <a:srgbClr val="000000"/>
              </a:solidFill>
              <a:effectLst/>
              <a:latin typeface="Century Gothic" panose="020B0502020202020204" pitchFamily="34" charset="0"/>
            </a:endParaRPr>
          </a:p>
          <a:p>
            <a:pPr algn="r" rtl="0" fontAlgn="base">
              <a:spcBef>
                <a:spcPts val="0"/>
              </a:spcBef>
              <a:spcAft>
                <a:spcPts val="0"/>
              </a:spcAft>
              <a:buFont typeface="+mj-lt"/>
              <a:buAutoNum type="arabicPeriod"/>
            </a:pPr>
            <a:r>
              <a:rPr lang="en-US" b="0" i="0" u="none" strike="noStrike" dirty="0">
                <a:solidFill>
                  <a:srgbClr val="000000"/>
                </a:solidFill>
                <a:effectLst/>
                <a:latin typeface="Century Gothic" panose="020B0502020202020204" pitchFamily="34" charset="0"/>
              </a:rPr>
              <a:t>Customer Understanding</a:t>
            </a:r>
            <a:br>
              <a:rPr lang="en-US" b="0" i="0" u="none" strike="noStrike" dirty="0">
                <a:solidFill>
                  <a:srgbClr val="000000"/>
                </a:solidFill>
                <a:effectLst/>
                <a:latin typeface="Century Gothic" panose="020B0502020202020204" pitchFamily="34" charset="0"/>
              </a:rPr>
            </a:br>
            <a:endParaRPr lang="en-US" b="0" i="0" u="none" strike="noStrike" dirty="0">
              <a:solidFill>
                <a:srgbClr val="000000"/>
              </a:solidFill>
              <a:effectLst/>
              <a:latin typeface="Century Gothic" panose="020B0502020202020204" pitchFamily="34" charset="0"/>
            </a:endParaRPr>
          </a:p>
          <a:p>
            <a:pPr algn="r" rtl="0" fontAlgn="base">
              <a:spcBef>
                <a:spcPts val="0"/>
              </a:spcBef>
              <a:spcAft>
                <a:spcPts val="0"/>
              </a:spcAft>
              <a:buFont typeface="+mj-lt"/>
              <a:buAutoNum type="arabicPeriod"/>
            </a:pPr>
            <a:r>
              <a:rPr lang="en-US" b="0" i="0" u="none" strike="noStrike" dirty="0">
                <a:solidFill>
                  <a:srgbClr val="000000"/>
                </a:solidFill>
                <a:effectLst/>
                <a:latin typeface="Century Gothic" panose="020B0502020202020204" pitchFamily="34" charset="0"/>
              </a:rPr>
              <a:t>Target Marketing</a:t>
            </a:r>
            <a:endParaRPr lang="en-US" b="0" i="0" u="none" strike="noStrike" dirty="0">
              <a:solidFill>
                <a:srgbClr val="000000"/>
              </a:solidFill>
              <a:effectLst/>
              <a:latin typeface="Century Gothic" panose="020B0502020202020204" pitchFamily="34" charset="0"/>
            </a:endParaRPr>
          </a:p>
          <a:p>
            <a:pPr marL="0" indent="0" algn="r">
              <a:lnSpc>
                <a:spcPct val="100000"/>
              </a:lnSpc>
              <a:spcBef>
                <a:spcPts val="1800"/>
              </a:spcBef>
              <a:spcAft>
                <a:spcPts val="1200"/>
              </a:spcAft>
              <a:buNone/>
            </a:pPr>
            <a:endParaRPr lang="en-US" dirty="0">
              <a:latin typeface="Century Gothic" panose="020B0502020202020204" pitchFamily="34" charset="0"/>
            </a:endParaRPr>
          </a:p>
        </p:txBody>
      </p:sp>
      <p:sp>
        <p:nvSpPr>
          <p:cNvPr id="2" name="Title 25"/>
          <p:cNvSpPr txBox="1"/>
          <p:nvPr/>
        </p:nvSpPr>
        <p:spPr>
          <a:xfrm>
            <a:off x="6640831" y="3376185"/>
            <a:ext cx="4585969" cy="71321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r>
              <a:rPr lang="en-US" b="1" dirty="0">
                <a:latin typeface="Century Gothic" panose="020B0502020202020204" pitchFamily="34" charset="0"/>
              </a:rPr>
              <a:t>Primary Objectives</a:t>
            </a:r>
            <a:endParaRPr lang="en-US" b="1" dirty="0">
              <a:latin typeface="Century Gothic" panose="020B0502020202020204" pitchFamily="34" charset="0"/>
            </a:endParaRPr>
          </a:p>
        </p:txBody>
      </p:sp>
      <p:sp>
        <p:nvSpPr>
          <p:cNvPr id="3" name="Text Placeholder 26"/>
          <p:cNvSpPr txBox="1"/>
          <p:nvPr/>
        </p:nvSpPr>
        <p:spPr>
          <a:xfrm>
            <a:off x="544831" y="1987539"/>
            <a:ext cx="5297169" cy="17157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spcBef>
                <a:spcPts val="1800"/>
              </a:spcBef>
              <a:spcAft>
                <a:spcPts val="1200"/>
              </a:spcAft>
              <a:buFontTx/>
              <a:buNone/>
            </a:pPr>
            <a:r>
              <a:rPr lang="en-US" dirty="0">
                <a:solidFill>
                  <a:srgbClr val="000000"/>
                </a:solidFill>
                <a:latin typeface="Century Gothic" panose="020B0502020202020204" pitchFamily="34" charset="0"/>
              </a:rPr>
              <a:t>Segment the retailers based on various attributes such as type of product purchases, profit, total sales, sales method in order to better facilitate and improve the processes wherever necessary </a:t>
            </a:r>
            <a:endParaRPr lang="en-US" dirty="0">
              <a:latin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AEDF2"/>
        </a:solidFill>
        <a:effectLst/>
      </p:bgPr>
    </p:bg>
    <p:spTree>
      <p:nvGrpSpPr>
        <p:cNvPr id="1" name=""/>
        <p:cNvGrpSpPr/>
        <p:nvPr/>
      </p:nvGrpSpPr>
      <p:grpSpPr>
        <a:xfrm>
          <a:off x="0" y="0"/>
          <a:ext cx="0" cy="0"/>
          <a:chOff x="0" y="0"/>
          <a:chExt cx="0" cy="0"/>
        </a:xfrm>
      </p:grpSpPr>
      <p:sp>
        <p:nvSpPr>
          <p:cNvPr id="26" name="Title 25"/>
          <p:cNvSpPr>
            <a:spLocks noGrp="1"/>
          </p:cNvSpPr>
          <p:nvPr>
            <p:ph type="title"/>
          </p:nvPr>
        </p:nvSpPr>
        <p:spPr>
          <a:xfrm>
            <a:off x="676911" y="1011568"/>
            <a:ext cx="4585969" cy="713216"/>
          </a:xfrm>
        </p:spPr>
        <p:txBody>
          <a:bodyPr/>
          <a:lstStyle/>
          <a:p>
            <a:r>
              <a:rPr lang="en-US" b="1" dirty="0">
                <a:latin typeface="Century Gothic" panose="020B0502020202020204" pitchFamily="34" charset="0"/>
              </a:rPr>
              <a:t>About the Dataset</a:t>
            </a:r>
            <a:endParaRPr lang="en-US" b="1" dirty="0">
              <a:latin typeface="Century Gothic" panose="020B0502020202020204" pitchFamily="34" charset="0"/>
            </a:endParaRPr>
          </a:p>
        </p:txBody>
      </p:sp>
      <p:sp>
        <p:nvSpPr>
          <p:cNvPr id="27" name="Text Placeholder 26"/>
          <p:cNvSpPr>
            <a:spLocks noGrp="1"/>
          </p:cNvSpPr>
          <p:nvPr>
            <p:ph type="body" sz="quarter" idx="13"/>
          </p:nvPr>
        </p:nvSpPr>
        <p:spPr>
          <a:xfrm>
            <a:off x="6447791" y="4419601"/>
            <a:ext cx="4443729" cy="1715782"/>
          </a:xfrm>
        </p:spPr>
        <p:txBody>
          <a:bodyPr>
            <a:normAutofit fontScale="90000"/>
          </a:bodyPr>
          <a:lstStyle/>
          <a:p>
            <a:pPr algn="just" rtl="0" fontAlgn="base">
              <a:spcBef>
                <a:spcPts val="0"/>
              </a:spcBef>
              <a:spcAft>
                <a:spcPts val="0"/>
              </a:spcAft>
              <a:buFont typeface="Arial" panose="020B0604020202020204" pitchFamily="34" charset="0"/>
              <a:buChar char="•"/>
            </a:pPr>
            <a:r>
              <a:rPr lang="en-IN" altLang="en-US" dirty="0">
                <a:latin typeface="Century Gothic" panose="020B0502020202020204" pitchFamily="34" charset="0"/>
              </a:rPr>
              <a:t>The Retailer ID in the data is redundant data as it is not giving any meaningful insight.</a:t>
            </a:r>
            <a:endParaRPr lang="en-IN" altLang="en-US" dirty="0">
              <a:latin typeface="Century Gothic" panose="020B0502020202020204" pitchFamily="34" charset="0"/>
            </a:endParaRPr>
          </a:p>
          <a:p>
            <a:pPr algn="l" rtl="0" fontAlgn="base">
              <a:spcBef>
                <a:spcPts val="0"/>
              </a:spcBef>
              <a:spcAft>
                <a:spcPts val="0"/>
              </a:spcAft>
              <a:buFont typeface="Arial" panose="020B0604020202020204" pitchFamily="34" charset="0"/>
              <a:buChar char="•"/>
            </a:pPr>
            <a:endParaRPr lang="en-IN" altLang="en-US" dirty="0">
              <a:latin typeface="Century Gothic" panose="020B0502020202020204" pitchFamily="34" charset="0"/>
            </a:endParaRPr>
          </a:p>
          <a:p>
            <a:pPr algn="l" rtl="0" fontAlgn="base">
              <a:spcBef>
                <a:spcPts val="0"/>
              </a:spcBef>
              <a:spcAft>
                <a:spcPts val="0"/>
              </a:spcAft>
              <a:buFont typeface="Arial" panose="020B0604020202020204" pitchFamily="34" charset="0"/>
              <a:buChar char="•"/>
            </a:pPr>
            <a:r>
              <a:rPr lang="en-IN" altLang="en-US" dirty="0">
                <a:latin typeface="Century Gothic" panose="020B0502020202020204" pitchFamily="34" charset="0"/>
              </a:rPr>
              <a:t>Data is authentic / general purpose retail data and inferences may lead to valur to business.</a:t>
            </a:r>
            <a:endParaRPr lang="en-IN" altLang="en-US" dirty="0">
              <a:latin typeface="Century Gothic" panose="020B0502020202020204" pitchFamily="34" charset="0"/>
            </a:endParaRPr>
          </a:p>
          <a:p>
            <a:pPr algn="l" rtl="0" fontAlgn="base">
              <a:spcBef>
                <a:spcPts val="0"/>
              </a:spcBef>
              <a:spcAft>
                <a:spcPts val="0"/>
              </a:spcAft>
              <a:buFont typeface="Arial" panose="020B0604020202020204" pitchFamily="34" charset="0"/>
              <a:buChar char="•"/>
            </a:pPr>
            <a:endParaRPr lang="en-IN" altLang="en-US" dirty="0">
              <a:latin typeface="Century Gothic" panose="020B0502020202020204" pitchFamily="34" charset="0"/>
            </a:endParaRPr>
          </a:p>
          <a:p>
            <a:pPr algn="l" rtl="0" fontAlgn="base">
              <a:spcBef>
                <a:spcPts val="0"/>
              </a:spcBef>
              <a:spcAft>
                <a:spcPts val="0"/>
              </a:spcAft>
              <a:buFont typeface="Arial" panose="020B0604020202020204" pitchFamily="34" charset="0"/>
              <a:buChar char="•"/>
            </a:pPr>
            <a:r>
              <a:rPr lang="en-IN" altLang="en-US" dirty="0">
                <a:solidFill>
                  <a:schemeClr val="tx1"/>
                </a:solidFill>
                <a:latin typeface="Century Gothic" panose="020B0502020202020204" pitchFamily="34" charset="0"/>
              </a:rPr>
              <a:t>Operating margin is ratio and is treated accordingly</a:t>
            </a:r>
            <a:endParaRPr lang="en-IN" altLang="en-US" dirty="0">
              <a:solidFill>
                <a:schemeClr val="tx1"/>
              </a:solidFill>
              <a:latin typeface="Century Gothic" panose="020B0502020202020204" pitchFamily="34" charset="0"/>
            </a:endParaRPr>
          </a:p>
        </p:txBody>
      </p:sp>
      <p:sp>
        <p:nvSpPr>
          <p:cNvPr id="2" name="Title 25"/>
          <p:cNvSpPr txBox="1"/>
          <p:nvPr/>
        </p:nvSpPr>
        <p:spPr>
          <a:xfrm>
            <a:off x="6793231" y="3680985"/>
            <a:ext cx="4585969" cy="71321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r>
              <a:rPr lang="en-US" b="1" dirty="0">
                <a:latin typeface="Century Gothic" panose="020B0502020202020204" pitchFamily="34" charset="0"/>
              </a:rPr>
              <a:t>Assumptions</a:t>
            </a:r>
            <a:endParaRPr lang="en-US" b="1" dirty="0">
              <a:latin typeface="Century Gothic" panose="020B0502020202020204" pitchFamily="34" charset="0"/>
            </a:endParaRPr>
          </a:p>
        </p:txBody>
      </p:sp>
      <p:sp>
        <p:nvSpPr>
          <p:cNvPr id="3" name="Text Placeholder 26"/>
          <p:cNvSpPr txBox="1"/>
          <p:nvPr/>
        </p:nvSpPr>
        <p:spPr>
          <a:xfrm>
            <a:off x="544831" y="1814818"/>
            <a:ext cx="5693409" cy="23609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spcBef>
                <a:spcPts val="1800"/>
              </a:spcBef>
              <a:spcAft>
                <a:spcPts val="1200"/>
              </a:spcAft>
              <a:buFontTx/>
              <a:buNone/>
            </a:pPr>
            <a:r>
              <a:rPr lang="en-US" dirty="0">
                <a:solidFill>
                  <a:srgbClr val="000000"/>
                </a:solidFill>
                <a:latin typeface="Century Gothic" panose="020B0502020202020204" pitchFamily="34" charset="0"/>
              </a:rPr>
              <a:t>Adidas US sales dataset is a collection of data that includes information on the sales of Adidas products. This type of dataset include</a:t>
            </a:r>
            <a:r>
              <a:rPr lang="en-IN" altLang="en-US" dirty="0">
                <a:solidFill>
                  <a:srgbClr val="000000"/>
                </a:solidFill>
                <a:latin typeface="Century Gothic" panose="020B0502020202020204" pitchFamily="34" charset="0"/>
              </a:rPr>
              <a:t>s</a:t>
            </a:r>
            <a:r>
              <a:rPr lang="en-US" dirty="0">
                <a:solidFill>
                  <a:srgbClr val="000000"/>
                </a:solidFill>
                <a:latin typeface="Century Gothic" panose="020B0502020202020204" pitchFamily="34" charset="0"/>
              </a:rPr>
              <a:t> details such as the number of units sold, the total sales revenue, the location of the sales, the type of product sold, and any other relevant information. The general invoice timestamps range from </a:t>
            </a:r>
            <a:r>
              <a:rPr lang="en-US" i="1" dirty="0">
                <a:solidFill>
                  <a:srgbClr val="000000"/>
                </a:solidFill>
                <a:latin typeface="Century Gothic" panose="020B0502020202020204" pitchFamily="34" charset="0"/>
              </a:rPr>
              <a:t>1/1/2020 to 31/12/2021</a:t>
            </a:r>
            <a:endParaRPr lang="en-US" i="1" dirty="0">
              <a:solidFill>
                <a:srgbClr val="000000"/>
              </a:solidFill>
              <a:latin typeface="Century Gothic" panose="020B0502020202020204" pitchFamily="34" charset="0"/>
            </a:endParaRPr>
          </a:p>
          <a:p>
            <a:pPr marL="0" indent="0">
              <a:lnSpc>
                <a:spcPct val="120000"/>
              </a:lnSpc>
              <a:spcBef>
                <a:spcPts val="1800"/>
              </a:spcBef>
              <a:spcAft>
                <a:spcPts val="1200"/>
              </a:spcAft>
              <a:buFontTx/>
              <a:buNone/>
            </a:pPr>
            <a:endParaRPr lang="en-US" dirty="0">
              <a:solidFill>
                <a:srgbClr val="000000"/>
              </a:solidFill>
              <a:latin typeface="Century Gothic" panose="020B0502020202020204" pitchFamily="34" charset="0"/>
            </a:endParaRPr>
          </a:p>
          <a:p>
            <a:pPr marL="0" indent="0">
              <a:lnSpc>
                <a:spcPct val="120000"/>
              </a:lnSpc>
              <a:spcBef>
                <a:spcPts val="1800"/>
              </a:spcBef>
              <a:spcAft>
                <a:spcPts val="1200"/>
              </a:spcAft>
              <a:buFontTx/>
              <a:buNone/>
            </a:pPr>
            <a:endParaRPr lang="en-US" dirty="0">
              <a:solidFill>
                <a:srgbClr val="000000"/>
              </a:solidFill>
              <a:latin typeface="Century Gothic"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EDF2"/>
        </a:solidFill>
        <a:effectLst/>
      </p:bgPr>
    </p:bg>
    <p:spTree>
      <p:nvGrpSpPr>
        <p:cNvPr id="1" name=""/>
        <p:cNvGrpSpPr/>
        <p:nvPr/>
      </p:nvGrpSpPr>
      <p:grpSpPr>
        <a:xfrm>
          <a:off x="0" y="0"/>
          <a:ext cx="0" cy="0"/>
          <a:chOff x="0" y="0"/>
          <a:chExt cx="0" cy="0"/>
        </a:xfrm>
      </p:grpSpPr>
      <p:sp>
        <p:nvSpPr>
          <p:cNvPr id="26" name="Title 25"/>
          <p:cNvSpPr>
            <a:spLocks noGrp="1"/>
          </p:cNvSpPr>
          <p:nvPr>
            <p:ph type="title"/>
          </p:nvPr>
        </p:nvSpPr>
        <p:spPr>
          <a:xfrm>
            <a:off x="838200" y="365125"/>
            <a:ext cx="10515600" cy="706755"/>
          </a:xfrm>
        </p:spPr>
        <p:txBody>
          <a:bodyPr>
            <a:normAutofit fontScale="90000"/>
          </a:bodyPr>
          <a:lstStyle/>
          <a:p>
            <a:r>
              <a:rPr lang="en-US" b="1" dirty="0">
                <a:latin typeface="Century Gothic" panose="020B0502020202020204" pitchFamily="34" charset="0"/>
              </a:rPr>
              <a:t>About the Dataset</a:t>
            </a:r>
            <a:endParaRPr lang="en-US" b="1" dirty="0">
              <a:latin typeface="Century Gothic" panose="020B0502020202020204" pitchFamily="34" charset="0"/>
            </a:endParaRPr>
          </a:p>
        </p:txBody>
      </p:sp>
      <p:sp>
        <p:nvSpPr>
          <p:cNvPr id="7" name="Text Box 6"/>
          <p:cNvSpPr txBox="1"/>
          <p:nvPr/>
        </p:nvSpPr>
        <p:spPr>
          <a:xfrm>
            <a:off x="6408620" y="2477102"/>
            <a:ext cx="4483100" cy="368300"/>
          </a:xfrm>
          <a:prstGeom prst="rect">
            <a:avLst/>
          </a:prstGeom>
          <a:noFill/>
        </p:spPr>
        <p:txBody>
          <a:bodyPr wrap="square" rtlCol="0">
            <a:spAutoFit/>
          </a:bodyPr>
          <a:lstStyle/>
          <a:p>
            <a:pPr algn="ctr"/>
            <a:r>
              <a:rPr lang="en-IN" altLang="en-US" dirty="0"/>
              <a:t>Numerical features insights</a:t>
            </a:r>
            <a:endParaRPr lang="en-IN" altLang="en-US" dirty="0"/>
          </a:p>
        </p:txBody>
      </p:sp>
      <p:sp>
        <p:nvSpPr>
          <p:cNvPr id="8" name="Text Box 7"/>
          <p:cNvSpPr txBox="1"/>
          <p:nvPr/>
        </p:nvSpPr>
        <p:spPr>
          <a:xfrm>
            <a:off x="6408620" y="5232238"/>
            <a:ext cx="4483100" cy="368300"/>
          </a:xfrm>
          <a:prstGeom prst="rect">
            <a:avLst/>
          </a:prstGeom>
          <a:noFill/>
        </p:spPr>
        <p:txBody>
          <a:bodyPr wrap="square" rtlCol="0">
            <a:spAutoFit/>
          </a:bodyPr>
          <a:lstStyle/>
          <a:p>
            <a:pPr algn="ctr"/>
            <a:r>
              <a:rPr lang="en-IN" altLang="en-US" dirty="0"/>
              <a:t>Categorical features insights</a:t>
            </a:r>
            <a:endParaRPr lang="en-IN" altLang="en-US" dirty="0"/>
          </a:p>
        </p:txBody>
      </p:sp>
      <p:pic>
        <p:nvPicPr>
          <p:cNvPr id="3" name="Picture 2"/>
          <p:cNvPicPr>
            <a:picLocks noChangeAspect="1"/>
          </p:cNvPicPr>
          <p:nvPr/>
        </p:nvPicPr>
        <p:blipFill>
          <a:blip r:embed="rId1"/>
          <a:stretch>
            <a:fillRect/>
          </a:stretch>
        </p:blipFill>
        <p:spPr>
          <a:xfrm>
            <a:off x="746848" y="1179377"/>
            <a:ext cx="11104474" cy="1188823"/>
          </a:xfrm>
          <a:prstGeom prst="rect">
            <a:avLst/>
          </a:prstGeom>
        </p:spPr>
      </p:pic>
      <p:pic>
        <p:nvPicPr>
          <p:cNvPr id="2" name="Content Placeholder 1"/>
          <p:cNvPicPr>
            <a:picLocks noChangeAspect="1"/>
          </p:cNvPicPr>
          <p:nvPr>
            <p:ph sz="half" idx="1"/>
          </p:nvPr>
        </p:nvPicPr>
        <p:blipFill>
          <a:blip r:embed="rId2"/>
          <a:stretch>
            <a:fillRect/>
          </a:stretch>
        </p:blipFill>
        <p:spPr>
          <a:xfrm>
            <a:off x="746760" y="2733675"/>
            <a:ext cx="5311775" cy="3955415"/>
          </a:xfrm>
          <a:prstGeom prst="rect">
            <a:avLst/>
          </a:prstGeom>
        </p:spPr>
      </p:pic>
      <p:pic>
        <p:nvPicPr>
          <p:cNvPr id="10" name="Content Placeholder 9"/>
          <p:cNvPicPr>
            <a:picLocks noChangeAspect="1"/>
          </p:cNvPicPr>
          <p:nvPr>
            <p:ph sz="half" idx="2"/>
          </p:nvPr>
        </p:nvPicPr>
        <p:blipFill>
          <a:blip r:embed="rId3"/>
          <a:stretch>
            <a:fillRect/>
          </a:stretch>
        </p:blipFill>
        <p:spPr>
          <a:xfrm>
            <a:off x="6172200" y="2971165"/>
            <a:ext cx="5181600" cy="20599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AEDF2"/>
        </a:solidFill>
        <a:effectLst/>
      </p:bgPr>
    </p:bg>
    <p:spTree>
      <p:nvGrpSpPr>
        <p:cNvPr id="1" name=""/>
        <p:cNvGrpSpPr/>
        <p:nvPr/>
      </p:nvGrpSpPr>
      <p:grpSpPr>
        <a:xfrm>
          <a:off x="0" y="0"/>
          <a:ext cx="0" cy="0"/>
          <a:chOff x="0" y="0"/>
          <a:chExt cx="0" cy="0"/>
        </a:xfrm>
      </p:grpSpPr>
      <p:sp>
        <p:nvSpPr>
          <p:cNvPr id="6" name="Title 25"/>
          <p:cNvSpPr>
            <a:spLocks noGrp="1"/>
          </p:cNvSpPr>
          <p:nvPr/>
        </p:nvSpPr>
        <p:spPr>
          <a:xfrm>
            <a:off x="643255" y="447040"/>
            <a:ext cx="5289550" cy="171894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tx1">
                    <a:lumMod val="85000"/>
                    <a:lumOff val="15000"/>
                  </a:schemeClr>
                </a:solidFill>
                <a:latin typeface="Arial Narrow" panose="020B0606020202030204" pitchFamily="34" charset="0"/>
                <a:ea typeface="+mj-ea"/>
                <a:cs typeface="+mj-cs"/>
              </a:defRPr>
            </a:lvl1pPr>
          </a:lstStyle>
          <a:p>
            <a:r>
              <a:rPr lang="en-US" b="1" kern="1200" dirty="0">
                <a:solidFill>
                  <a:schemeClr val="tx1"/>
                </a:solidFill>
                <a:latin typeface="+mj-lt"/>
                <a:ea typeface="+mj-ea"/>
                <a:cs typeface="+mj-cs"/>
              </a:rPr>
              <a:t>Exploratory Data Analysis</a:t>
            </a:r>
            <a:r>
              <a:rPr lang="en-IN" altLang="en-US" sz="4600" b="1" kern="1200" dirty="0">
                <a:solidFill>
                  <a:schemeClr val="tx1"/>
                </a:solidFill>
                <a:latin typeface="+mj-lt"/>
                <a:ea typeface="+mj-ea"/>
                <a:cs typeface="+mj-cs"/>
              </a:rPr>
              <a:t> </a:t>
            </a:r>
            <a:r>
              <a:rPr lang="en-IN" altLang="en-US" b="1" kern="1200" dirty="0">
                <a:solidFill>
                  <a:srgbClr val="0070C0"/>
                </a:solidFill>
                <a:latin typeface="+mj-lt"/>
                <a:ea typeface="+mj-ea"/>
                <a:cs typeface="+mj-cs"/>
              </a:rPr>
              <a:t>Univariate</a:t>
            </a:r>
            <a:endParaRPr lang="en-IN" altLang="en-US" b="1" kern="1200" dirty="0">
              <a:solidFill>
                <a:srgbClr val="0070C0"/>
              </a:solidFill>
              <a:latin typeface="+mj-lt"/>
              <a:ea typeface="+mj-ea"/>
              <a:cs typeface="+mj-cs"/>
            </a:endParaRPr>
          </a:p>
        </p:txBody>
      </p:sp>
      <p:sp>
        <p:nvSpPr>
          <p:cNvPr id="36" name="sketch line"/>
          <p:cNvSpPr>
            <a:spLocks noGrp="1" noRot="1" noChangeAspect="1" noMove="1" noResize="1" noEditPoints="1" noAdjustHandles="1" noChangeArrowheads="1" noChangeShapeType="1" noTextEdit="1"/>
          </p:cNvSpPr>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26"/>
          <p:cNvSpPr txBox="1"/>
          <p:nvPr/>
        </p:nvSpPr>
        <p:spPr>
          <a:xfrm>
            <a:off x="311785" y="2653665"/>
            <a:ext cx="4602480" cy="365823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Tx/>
              <a:buBlip>
                <a:blip r:embed="rId1"/>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2"/>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rPr>
              <a:t>Footlocker is the most frequent occurring retailer in the dataset</a:t>
            </a:r>
            <a:br>
              <a:rPr lang="en-US" sz="1500" dirty="0">
                <a:solidFill>
                  <a:schemeClr val="tx1"/>
                </a:solidFill>
                <a:latin typeface="Avenir Next LT Pro" panose="020B0504020202020204" pitchFamily="34" charset="0"/>
              </a:rPr>
            </a:br>
            <a:endParaRPr 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rPr>
              <a:t>Total Sales, Operating profit, and Units Sold are interrelated and are </a:t>
            </a:r>
            <a:r>
              <a:rPr lang="en-US" sz="1500" b="1" i="1" dirty="0">
                <a:solidFill>
                  <a:schemeClr val="tx1"/>
                </a:solidFill>
                <a:latin typeface="Avenir Next LT Pro" panose="020B0504020202020204" pitchFamily="34" charset="0"/>
              </a:rPr>
              <a:t>right skewed</a:t>
            </a:r>
            <a:br>
              <a:rPr lang="en-US" sz="1500" dirty="0">
                <a:solidFill>
                  <a:schemeClr val="tx1"/>
                </a:solidFill>
                <a:latin typeface="Avenir Next LT Pro" panose="020B0504020202020204" pitchFamily="34" charset="0"/>
              </a:rPr>
            </a:br>
            <a:endParaRPr 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rPr>
              <a:t>'Price Per unit' is normally distributed. </a:t>
            </a:r>
            <a:r>
              <a:rPr lang="en-US" sz="1500" dirty="0">
                <a:solidFill>
                  <a:schemeClr val="tx1"/>
                </a:solidFill>
                <a:latin typeface="Avenir Next LT Pro" panose="020B0504020202020204" pitchFamily="34" charset="0"/>
              </a:rPr>
              <a:t>'Operating Margin' almost takes the shape of a bell</a:t>
            </a:r>
            <a:br>
              <a:rPr lang="en-US" sz="1500" dirty="0">
                <a:solidFill>
                  <a:schemeClr val="tx1"/>
                </a:solidFill>
                <a:latin typeface="Avenir Next LT Pro" panose="020B0504020202020204" pitchFamily="34" charset="0"/>
              </a:rPr>
            </a:br>
            <a:endParaRPr 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rPr>
              <a:t>Online sales are the highest</a:t>
            </a:r>
            <a:br>
              <a:rPr lang="en-US" sz="1500" dirty="0">
                <a:solidFill>
                  <a:schemeClr val="tx1"/>
                </a:solidFill>
                <a:latin typeface="Avenir Next LT Pro" panose="020B0504020202020204" pitchFamily="34" charset="0"/>
              </a:rPr>
            </a:br>
            <a:endParaRPr 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rPr>
              <a:t>All products are almost equally distributed</a:t>
            </a:r>
            <a:br>
              <a:rPr lang="en-US" sz="1500" dirty="0">
                <a:solidFill>
                  <a:schemeClr val="tx1"/>
                </a:solidFill>
                <a:latin typeface="Avenir Next LT Pro" panose="020B0504020202020204" pitchFamily="34" charset="0"/>
              </a:rPr>
            </a:br>
            <a:endParaRPr 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US" sz="1500" dirty="0">
                <a:solidFill>
                  <a:schemeClr val="tx1"/>
                </a:solidFill>
                <a:latin typeface="Avenir Next LT Pro" panose="020B0504020202020204" pitchFamily="34" charset="0"/>
              </a:rPr>
              <a:t>North-east and West contribute to the most observed regions throughout the dataset</a:t>
            </a:r>
            <a:endParaRPr lang="en-US" sz="1500" dirty="0">
              <a:solidFill>
                <a:schemeClr val="tx1"/>
              </a:solidFill>
              <a:latin typeface="Avenir Next LT Pro" panose="020B0504020202020204" pitchFamily="34" charset="0"/>
            </a:endParaRPr>
          </a:p>
        </p:txBody>
      </p:sp>
      <p:pic>
        <p:nvPicPr>
          <p:cNvPr id="2" name="Content Placeholder 1"/>
          <p:cNvPicPr>
            <a:picLocks noChangeAspect="1"/>
          </p:cNvPicPr>
          <p:nvPr>
            <p:ph idx="1"/>
          </p:nvPr>
        </p:nvPicPr>
        <p:blipFill>
          <a:blip r:embed="rId3"/>
          <a:stretch>
            <a:fillRect/>
          </a:stretch>
        </p:blipFill>
        <p:spPr>
          <a:xfrm>
            <a:off x="4914265" y="2488565"/>
            <a:ext cx="7352665" cy="40290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 name="Rectangle 42"/>
          <p:cNvSpPr>
            <a:spLocks noGrp="1" noRot="1" noChangeAspect="1" noMove="1" noResize="1" noEditPoints="1" noAdjustHandles="1" noChangeArrowheads="1" noChangeShapeType="1" noTextEdit="1"/>
          </p:cNvSpPr>
          <p:nvPr/>
        </p:nvSpPr>
        <p:spPr>
          <a:xfrm>
            <a:off x="512506" y="421890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Title 25"/>
          <p:cNvSpPr>
            <a:spLocks noGrp="1"/>
          </p:cNvSpPr>
          <p:nvPr>
            <p:ph type="title"/>
          </p:nvPr>
        </p:nvSpPr>
        <p:spPr>
          <a:xfrm>
            <a:off x="875665" y="4600575"/>
            <a:ext cx="3365226" cy="1575636"/>
          </a:xfrm>
        </p:spPr>
        <p:txBody>
          <a:bodyPr vert="horz" lIns="91440" tIns="45720" rIns="91440" bIns="45720" rtlCol="0" anchor="ctr">
            <a:normAutofit/>
          </a:bodyPr>
          <a:lstStyle/>
          <a:p>
            <a:r>
              <a:rPr lang="en-US" sz="2800" b="1" dirty="0">
                <a:solidFill>
                  <a:schemeClr val="tx1"/>
                </a:solidFill>
                <a:latin typeface="+mj-lt"/>
              </a:rPr>
              <a:t>Exploratory </a:t>
            </a:r>
            <a:br>
              <a:rPr lang="en-US" sz="2800" b="1" dirty="0">
                <a:solidFill>
                  <a:schemeClr val="tx1"/>
                </a:solidFill>
                <a:latin typeface="+mj-lt"/>
              </a:rPr>
            </a:br>
            <a:r>
              <a:rPr lang="en-US" sz="2800" b="1" dirty="0">
                <a:solidFill>
                  <a:schemeClr val="tx1"/>
                </a:solidFill>
                <a:latin typeface="+mj-lt"/>
              </a:rPr>
              <a:t>Data Analysis</a:t>
            </a:r>
            <a:br>
              <a:rPr lang="en-US" sz="2800" b="1" dirty="0">
                <a:solidFill>
                  <a:schemeClr val="tx1"/>
                </a:solidFill>
                <a:latin typeface="+mj-lt"/>
              </a:rPr>
            </a:br>
            <a:r>
              <a:rPr lang="en-US" sz="2800" b="1" dirty="0">
                <a:solidFill>
                  <a:srgbClr val="0070C0"/>
                </a:solidFill>
                <a:latin typeface="+mj-lt"/>
              </a:rPr>
              <a:t>Bi-variate</a:t>
            </a:r>
            <a:r>
              <a:rPr lang="en-US" sz="2800" b="1" dirty="0">
                <a:solidFill>
                  <a:schemeClr val="tx1"/>
                </a:solidFill>
                <a:latin typeface="+mj-lt"/>
              </a:rPr>
              <a:t> </a:t>
            </a:r>
            <a:br>
              <a:rPr lang="en-US" sz="2800" b="1" dirty="0">
                <a:solidFill>
                  <a:schemeClr val="tx1"/>
                </a:solidFill>
                <a:latin typeface="+mj-lt"/>
              </a:rPr>
            </a:br>
            <a:r>
              <a:rPr lang="en-US" sz="2000" b="1" dirty="0">
                <a:solidFill>
                  <a:srgbClr val="0070C0"/>
                </a:solidFill>
                <a:latin typeface="+mj-lt"/>
              </a:rPr>
              <a:t>Total Sales and Operating Profit</a:t>
            </a:r>
            <a:endParaRPr lang="en-US" sz="2000" b="1" dirty="0">
              <a:solidFill>
                <a:srgbClr val="0070C0"/>
              </a:solidFill>
              <a:latin typeface="+mj-lt"/>
            </a:endParaRPr>
          </a:p>
        </p:txBody>
      </p:sp>
      <p:pic>
        <p:nvPicPr>
          <p:cNvPr id="3" name="Picture 2" descr="Chart, histogram&#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18490" y="175260"/>
            <a:ext cx="8105140" cy="3860165"/>
          </a:xfrm>
          <a:prstGeom prst="rect">
            <a:avLst/>
          </a:prstGeom>
        </p:spPr>
      </p:pic>
      <p:sp>
        <p:nvSpPr>
          <p:cNvPr id="45" name="Rectangle 44"/>
          <p:cNvSpPr>
            <a:spLocks noGrp="1" noRot="1" noChangeAspect="1" noMove="1" noResize="1" noEditPoints="1" noAdjustHandles="1" noChangeArrowheads="1" noChangeShapeType="1" noTextEdit="1"/>
          </p:cNvSpPr>
          <p:nvPr/>
        </p:nvSpPr>
        <p:spPr>
          <a:xfrm>
            <a:off x="490408" y="491151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Text Placeholder 26"/>
          <p:cNvSpPr txBox="1"/>
          <p:nvPr/>
        </p:nvSpPr>
        <p:spPr>
          <a:xfrm>
            <a:off x="4578824" y="4440602"/>
            <a:ext cx="6860184" cy="1645920"/>
          </a:xfrm>
          <a:prstGeom prst="rect">
            <a:avLst/>
          </a:prstGeom>
        </p:spPr>
        <p:txBody>
          <a:bodyPr vert="horz" lIns="91440" tIns="45720" rIns="91440" bIns="45720" rtlCol="0" anchor="ctr">
            <a:normAutofit fontScale="90000"/>
          </a:bodyPr>
          <a:lstStyle>
            <a:lvl1pPr marL="228600" indent="-228600" algn="l" defTabSz="914400" rtl="0" eaLnBrk="1" latinLnBrk="0" hangingPunct="1">
              <a:lnSpc>
                <a:spcPct val="90000"/>
              </a:lnSpc>
              <a:spcBef>
                <a:spcPts val="1000"/>
              </a:spcBef>
              <a:buFontTx/>
              <a:buBlip>
                <a:blip r:embed="rId2"/>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3"/>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800"/>
              </a:spcBef>
              <a:spcAft>
                <a:spcPts val="1200"/>
              </a:spcAft>
              <a:buFont typeface="Arial" panose="020B0604020202020204" pitchFamily="34" charset="0"/>
              <a:buChar char="•"/>
            </a:pPr>
            <a:r>
              <a:rPr lang="en-US" sz="1500" dirty="0">
                <a:solidFill>
                  <a:schemeClr val="tx1"/>
                </a:solidFill>
                <a:latin typeface="Century Gothic" panose="020B0502020202020204" pitchFamily="34" charset="0"/>
              </a:rPr>
              <a:t>Significant improvement in sales</a:t>
            </a:r>
            <a:r>
              <a:rPr lang="en-IN" altLang="en-US" sz="1500" dirty="0">
                <a:solidFill>
                  <a:schemeClr val="tx1"/>
                </a:solidFill>
                <a:latin typeface="Century Gothic" panose="020B0502020202020204" pitchFamily="34" charset="0"/>
              </a:rPr>
              <a:t> and operating profit</a:t>
            </a:r>
            <a:r>
              <a:rPr lang="en-US" sz="1500" dirty="0">
                <a:solidFill>
                  <a:schemeClr val="tx1"/>
                </a:solidFill>
                <a:latin typeface="Century Gothic" panose="020B0502020202020204" pitchFamily="34" charset="0"/>
              </a:rPr>
              <a:t> </a:t>
            </a:r>
            <a:r>
              <a:rPr lang="en-IN" altLang="en-US" sz="1500" dirty="0">
                <a:solidFill>
                  <a:schemeClr val="tx1"/>
                </a:solidFill>
                <a:latin typeface="Century Gothic" panose="020B0502020202020204" pitchFamily="34" charset="0"/>
              </a:rPr>
              <a:t>is evident </a:t>
            </a:r>
            <a:r>
              <a:rPr lang="en-US" sz="1500" dirty="0">
                <a:solidFill>
                  <a:schemeClr val="tx1"/>
                </a:solidFill>
                <a:latin typeface="Century Gothic" panose="020B0502020202020204" pitchFamily="34" charset="0"/>
              </a:rPr>
              <a:t>in 2021</a:t>
            </a:r>
            <a:endParaRPr lang="en-US" sz="1500" dirty="0">
              <a:solidFill>
                <a:schemeClr val="tx1"/>
              </a:solidFill>
              <a:latin typeface="Century Gothic" panose="020B0502020202020204" pitchFamily="34" charset="0"/>
            </a:endParaRPr>
          </a:p>
          <a:p>
            <a:pPr>
              <a:spcBef>
                <a:spcPts val="1800"/>
              </a:spcBef>
              <a:spcAft>
                <a:spcPts val="1200"/>
              </a:spcAft>
              <a:buFont typeface="Arial" panose="020B0604020202020204" pitchFamily="34" charset="0"/>
              <a:buChar char="•"/>
            </a:pPr>
            <a:r>
              <a:rPr lang="en-IN" altLang="en-US" sz="1500" dirty="0">
                <a:solidFill>
                  <a:schemeClr val="tx1"/>
                </a:solidFill>
                <a:latin typeface="Century Gothic" panose="020B0502020202020204" pitchFamily="34" charset="0"/>
                <a:sym typeface="+mn-ea"/>
              </a:rPr>
              <a:t>Less number of transactions and bulk sales evident in 2021</a:t>
            </a:r>
            <a:endParaRPr lang="en-US" sz="1500" dirty="0">
              <a:solidFill>
                <a:schemeClr val="tx1"/>
              </a:solidFill>
              <a:latin typeface="Century Gothic" panose="020B0502020202020204" pitchFamily="34" charset="0"/>
            </a:endParaRPr>
          </a:p>
          <a:p>
            <a:pPr>
              <a:spcBef>
                <a:spcPts val="1800"/>
              </a:spcBef>
              <a:spcAft>
                <a:spcPts val="1200"/>
              </a:spcAft>
              <a:buFont typeface="Arial" panose="020B0604020202020204" pitchFamily="34" charset="0"/>
              <a:buChar char="•"/>
            </a:pPr>
            <a:r>
              <a:rPr lang="en-US" sz="1500" dirty="0">
                <a:solidFill>
                  <a:schemeClr val="tx1"/>
                </a:solidFill>
                <a:latin typeface="Century Gothic" panose="020B0502020202020204" pitchFamily="34" charset="0"/>
              </a:rPr>
              <a:t>Online sales have surfaced in the year 2021 which can suggest the possible jump in the overall sales</a:t>
            </a:r>
            <a:endParaRPr lang="en-US" sz="1500" dirty="0">
              <a:solidFill>
                <a:schemeClr val="tx1"/>
              </a:solidFill>
              <a:latin typeface="Century Gothic" panose="020B0502020202020204" pitchFamily="34" charset="0"/>
            </a:endParaRPr>
          </a:p>
        </p:txBody>
      </p:sp>
      <p:pic>
        <p:nvPicPr>
          <p:cNvPr id="8" name="Content Placeholder 7"/>
          <p:cNvPicPr>
            <a:picLocks noGrp="1" noChangeAspect="1"/>
          </p:cNvPicPr>
          <p:nvPr>
            <p:ph idx="1"/>
          </p:nvPr>
        </p:nvPicPr>
        <p:blipFill>
          <a:blip r:embed="rId4"/>
          <a:stretch>
            <a:fillRect/>
          </a:stretch>
        </p:blipFill>
        <p:spPr>
          <a:xfrm>
            <a:off x="8723630" y="191135"/>
            <a:ext cx="3346450" cy="3844290"/>
          </a:xfrm>
          <a:prstGeom prst="rect">
            <a:avLst/>
          </a:prstGeom>
        </p:spPr>
      </p:pic>
      <p:sp>
        <p:nvSpPr>
          <p:cNvPr id="47" name="Rectangle 46"/>
          <p:cNvSpPr>
            <a:spLocks noGrp="1" noRot="1" noChangeAspect="1" noMove="1" noResize="1" noEditPoints="1" noAdjustHandles="1" noChangeArrowheads="1" noChangeShapeType="1" noTextEdit="1"/>
          </p:cNvSpPr>
          <p:nvPr/>
        </p:nvSpPr>
        <p:spPr>
          <a:xfrm rot="5400000">
            <a:off x="3612098" y="525441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a:xfrm>
            <a:off x="926465" y="553720"/>
            <a:ext cx="3041650" cy="1325880"/>
          </a:xfrm>
        </p:spPr>
        <p:txBody>
          <a:bodyPr vert="horz" lIns="91440" tIns="45720" rIns="91440" bIns="45720" rtlCol="0" anchor="ctr">
            <a:normAutofit/>
          </a:bodyPr>
          <a:lstStyle/>
          <a:p>
            <a:r>
              <a:rPr lang="en-US" sz="2800" b="1" dirty="0">
                <a:solidFill>
                  <a:schemeClr val="tx1"/>
                </a:solidFill>
                <a:latin typeface="+mj-lt"/>
              </a:rPr>
              <a:t>Exploratory </a:t>
            </a:r>
            <a:br>
              <a:rPr lang="en-US" sz="2800" b="1" dirty="0">
                <a:solidFill>
                  <a:schemeClr val="tx1"/>
                </a:solidFill>
                <a:latin typeface="+mj-lt"/>
              </a:rPr>
            </a:br>
            <a:r>
              <a:rPr lang="en-US" sz="2800" b="1" dirty="0">
                <a:solidFill>
                  <a:schemeClr val="tx1"/>
                </a:solidFill>
                <a:latin typeface="+mj-lt"/>
              </a:rPr>
              <a:t>Data Analysis</a:t>
            </a:r>
            <a:br>
              <a:rPr lang="en-US" sz="2800" b="1" dirty="0">
                <a:solidFill>
                  <a:schemeClr val="tx1"/>
                </a:solidFill>
                <a:latin typeface="+mj-lt"/>
              </a:rPr>
            </a:br>
            <a:r>
              <a:rPr lang="en-US" sz="2800" b="1" dirty="0">
                <a:solidFill>
                  <a:srgbClr val="0070C0"/>
                </a:solidFill>
                <a:latin typeface="+mj-lt"/>
              </a:rPr>
              <a:t>Bi-variate</a:t>
            </a:r>
            <a:r>
              <a:rPr lang="en-IN" altLang="en-US" sz="2800" b="1" dirty="0">
                <a:solidFill>
                  <a:srgbClr val="0070C0"/>
                </a:solidFill>
                <a:latin typeface="+mj-lt"/>
              </a:rPr>
              <a:t> Product</a:t>
            </a:r>
            <a:endParaRPr lang="en-IN" altLang="en-US" sz="2800" b="1" dirty="0">
              <a:solidFill>
                <a:srgbClr val="0070C0"/>
              </a:solidFill>
              <a:latin typeface="+mj-lt"/>
            </a:endParaRPr>
          </a:p>
        </p:txBody>
      </p:sp>
      <p:pic>
        <p:nvPicPr>
          <p:cNvPr id="5" name="Content Placeholder 4"/>
          <p:cNvPicPr>
            <a:picLocks noGrp="1" noChangeAspect="1"/>
          </p:cNvPicPr>
          <p:nvPr>
            <p:ph sz="half" idx="1"/>
          </p:nvPr>
        </p:nvPicPr>
        <p:blipFill>
          <a:blip r:embed="rId1"/>
          <a:stretch>
            <a:fillRect/>
          </a:stretch>
        </p:blipFill>
        <p:spPr>
          <a:xfrm>
            <a:off x="5065395" y="279400"/>
            <a:ext cx="6938645" cy="3265805"/>
          </a:xfrm>
          <a:prstGeom prst="rect">
            <a:avLst/>
          </a:prstGeom>
        </p:spPr>
      </p:pic>
      <p:pic>
        <p:nvPicPr>
          <p:cNvPr id="6" name="Content Placeholder 5"/>
          <p:cNvPicPr>
            <a:picLocks noGrp="1" noChangeAspect="1"/>
          </p:cNvPicPr>
          <p:nvPr>
            <p:ph sz="half" idx="2"/>
          </p:nvPr>
        </p:nvPicPr>
        <p:blipFill>
          <a:blip r:embed="rId2"/>
          <a:stretch>
            <a:fillRect/>
          </a:stretch>
        </p:blipFill>
        <p:spPr>
          <a:xfrm>
            <a:off x="4792345" y="3615055"/>
            <a:ext cx="7058660" cy="3013075"/>
          </a:xfrm>
          <a:prstGeom prst="rect">
            <a:avLst/>
          </a:prstGeom>
        </p:spPr>
      </p:pic>
      <p:sp>
        <p:nvSpPr>
          <p:cNvPr id="36" name="sketch line"/>
          <p:cNvSpPr>
            <a:spLocks noGrp="1" noRot="1" noChangeAspect="1" noMove="1" noResize="1" noEditPoints="1" noAdjustHandles="1" noChangeArrowheads="1" noChangeShapeType="1" noTextEdit="1"/>
          </p:cNvSpPr>
          <p:nvPr/>
        </p:nvSpPr>
        <p:spPr>
          <a:xfrm>
            <a:off x="713128" y="215719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26"/>
          <p:cNvSpPr txBox="1"/>
          <p:nvPr/>
        </p:nvSpPr>
        <p:spPr>
          <a:xfrm>
            <a:off x="224790" y="2683510"/>
            <a:ext cx="4770120" cy="257048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Tx/>
              <a:buBlip>
                <a:blip r:embed="rId3"/>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4"/>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Bef>
                <a:spcPts val="300"/>
              </a:spcBef>
              <a:spcAft>
                <a:spcPts val="300"/>
              </a:spcAft>
              <a:buFont typeface="Arial" panose="020B0604020202020204" pitchFamily="34" charset="0"/>
              <a:buChar char="•"/>
            </a:pPr>
            <a:r>
              <a:rPr lang="en-IN" altLang="en-US" sz="1500" dirty="0">
                <a:solidFill>
                  <a:schemeClr val="tx1"/>
                </a:solidFill>
                <a:latin typeface="Avenir Next LT Pro" panose="020B0504020202020204" pitchFamily="34" charset="0"/>
              </a:rPr>
              <a:t>Men’s Street footware followed by Women’s Appareal are leading products.</a:t>
            </a:r>
            <a:endParaRPr lang="en-IN" altLang="en-US" sz="1500" dirty="0">
              <a:solidFill>
                <a:schemeClr val="tx1"/>
              </a:solidFill>
              <a:latin typeface="Avenir Next LT Pro" panose="020B0504020202020204" pitchFamily="34" charset="0"/>
            </a:endParaRPr>
          </a:p>
          <a:p>
            <a:pPr algn="just">
              <a:spcBef>
                <a:spcPts val="300"/>
              </a:spcBef>
              <a:spcAft>
                <a:spcPts val="300"/>
              </a:spcAft>
              <a:buFont typeface="Arial" panose="020B0604020202020204" pitchFamily="34" charset="0"/>
              <a:buChar char="•"/>
            </a:pPr>
            <a:endParaRPr lang="en-US" sz="1500" dirty="0">
              <a:solidFill>
                <a:schemeClr val="tx1"/>
              </a:solidFill>
              <a:latin typeface="Avenir Next LT Pro" panose="020B0504020202020204" pitchFamily="34" charset="0"/>
            </a:endParaRPr>
          </a:p>
          <a:p>
            <a:pPr algn="just">
              <a:spcBef>
                <a:spcPts val="300"/>
              </a:spcBef>
              <a:spcAft>
                <a:spcPts val="300"/>
              </a:spcAft>
              <a:buFont typeface="Arial" panose="020B0604020202020204" pitchFamily="34" charset="0"/>
              <a:buChar char="•"/>
            </a:pPr>
            <a:r>
              <a:rPr lang="en-IN" altLang="en-US" sz="1500" dirty="0">
                <a:solidFill>
                  <a:schemeClr val="tx1"/>
                </a:solidFill>
                <a:latin typeface="Avenir Next LT Pro" panose="020B0504020202020204" pitchFamily="34" charset="0"/>
                <a:sym typeface="+mn-ea"/>
              </a:rPr>
              <a:t>Visibly huge number of outliers in each</a:t>
            </a:r>
            <a:r>
              <a:rPr lang="en-IN" altLang="en-US" sz="1500" dirty="0">
                <a:solidFill>
                  <a:schemeClr val="tx1"/>
                </a:solidFill>
                <a:latin typeface="Avenir Next LT Pro" panose="020B0504020202020204" pitchFamily="34" charset="0"/>
              </a:rPr>
              <a:t> product sale data, perhaps the data is mix of retail sale as well as Wholesale for these products. It could be Retail in first year and Wholesale in second year.</a:t>
            </a:r>
            <a:endParaRPr lang="en-IN" altLang="en-US" sz="1500" dirty="0">
              <a:solidFill>
                <a:schemeClr val="tx1"/>
              </a:solidFill>
              <a:latin typeface="Avenir Next LT Pro" panose="020B0504020202020204" pitchFamily="34" charset="0"/>
            </a:endParaRPr>
          </a:p>
          <a:p>
            <a:pPr algn="just">
              <a:spcBef>
                <a:spcPts val="300"/>
              </a:spcBef>
              <a:spcAft>
                <a:spcPts val="300"/>
              </a:spcAft>
              <a:buFont typeface="Arial" panose="020B0604020202020204" pitchFamily="34" charset="0"/>
              <a:buChar char="•"/>
            </a:pPr>
            <a:endParaRPr lang="en-IN" altLang="en-US" sz="1500" dirty="0">
              <a:solidFill>
                <a:schemeClr val="tx1"/>
              </a:solidFill>
              <a:latin typeface="Avenir Next LT Pro" panose="020B0504020202020204" pitchFamily="34" charset="0"/>
            </a:endParaRPr>
          </a:p>
          <a:p>
            <a:pPr algn="just">
              <a:spcBef>
                <a:spcPts val="300"/>
              </a:spcBef>
              <a:spcAft>
                <a:spcPts val="300"/>
              </a:spcAft>
              <a:buFont typeface="Arial" panose="020B0604020202020204" pitchFamily="34" charset="0"/>
              <a:buChar char="•"/>
            </a:pPr>
            <a:r>
              <a:rPr lang="en-IN" altLang="en-US" sz="1500" dirty="0">
                <a:solidFill>
                  <a:schemeClr val="tx1"/>
                </a:solidFill>
                <a:latin typeface="Avenir Next LT Pro" panose="020B0504020202020204" pitchFamily="34" charset="0"/>
              </a:rPr>
              <a:t>Outliers were not treated by us while evaluation of clusters due to exploratory nature of study.</a:t>
            </a:r>
            <a:endParaRPr lang="en-US" sz="1500" dirty="0">
              <a:solidFill>
                <a:schemeClr val="tx1"/>
              </a:solidFill>
              <a:latin typeface="Avenir Next LT Pro" panose="020B0504020202020204" pitchFamily="34" charset="0"/>
            </a:endParaRPr>
          </a:p>
          <a:p>
            <a:pPr algn="just">
              <a:spcBef>
                <a:spcPts val="300"/>
              </a:spcBef>
              <a:spcAft>
                <a:spcPts val="300"/>
              </a:spcAft>
              <a:buFont typeface="Arial" panose="020B0604020202020204" pitchFamily="34" charset="0"/>
              <a:buChar char="•"/>
            </a:pPr>
            <a:endParaRPr lang="en-US" sz="1500" dirty="0">
              <a:solidFill>
                <a:schemeClr val="tx1"/>
              </a:solidFill>
              <a:latin typeface="Avenir Next LT Pro" panose="020B05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a:xfrm>
            <a:off x="926465" y="553720"/>
            <a:ext cx="3041650" cy="1325880"/>
          </a:xfrm>
        </p:spPr>
        <p:txBody>
          <a:bodyPr vert="horz" lIns="91440" tIns="45720" rIns="91440" bIns="45720" rtlCol="0" anchor="ctr">
            <a:normAutofit/>
          </a:bodyPr>
          <a:lstStyle/>
          <a:p>
            <a:r>
              <a:rPr lang="en-US" sz="2800" b="1" dirty="0">
                <a:solidFill>
                  <a:schemeClr val="tx1"/>
                </a:solidFill>
                <a:latin typeface="+mj-lt"/>
              </a:rPr>
              <a:t>Exploratory </a:t>
            </a:r>
            <a:br>
              <a:rPr lang="en-US" sz="2800" b="1" dirty="0">
                <a:solidFill>
                  <a:schemeClr val="tx1"/>
                </a:solidFill>
                <a:latin typeface="+mj-lt"/>
              </a:rPr>
            </a:br>
            <a:r>
              <a:rPr lang="en-US" sz="2800" b="1" dirty="0">
                <a:solidFill>
                  <a:schemeClr val="tx1"/>
                </a:solidFill>
                <a:latin typeface="+mj-lt"/>
              </a:rPr>
              <a:t>Data Analysis</a:t>
            </a:r>
            <a:br>
              <a:rPr lang="en-US" sz="2800" b="1" dirty="0">
                <a:solidFill>
                  <a:schemeClr val="tx1"/>
                </a:solidFill>
                <a:latin typeface="+mj-lt"/>
              </a:rPr>
            </a:br>
            <a:r>
              <a:rPr lang="en-US" sz="2800" b="1" dirty="0">
                <a:solidFill>
                  <a:srgbClr val="0070C0"/>
                </a:solidFill>
                <a:latin typeface="+mj-lt"/>
              </a:rPr>
              <a:t>Bi-variate</a:t>
            </a:r>
            <a:r>
              <a:rPr lang="en-IN" altLang="en-US" sz="2800" b="1" dirty="0">
                <a:solidFill>
                  <a:srgbClr val="0070C0"/>
                </a:solidFill>
                <a:latin typeface="+mj-lt"/>
              </a:rPr>
              <a:t> Retailer</a:t>
            </a:r>
            <a:endParaRPr lang="en-IN" altLang="en-US" sz="2800" b="1" dirty="0">
              <a:solidFill>
                <a:srgbClr val="0070C0"/>
              </a:solidFill>
              <a:latin typeface="+mj-lt"/>
            </a:endParaRPr>
          </a:p>
        </p:txBody>
      </p:sp>
      <p:sp>
        <p:nvSpPr>
          <p:cNvPr id="36" name="sketch line"/>
          <p:cNvSpPr>
            <a:spLocks noGrp="1" noRot="1" noChangeAspect="1" noMove="1" noResize="1" noEditPoints="1" noAdjustHandles="1" noChangeArrowheads="1" noChangeShapeType="1" noTextEdit="1"/>
          </p:cNvSpPr>
          <p:nvPr/>
        </p:nvSpPr>
        <p:spPr>
          <a:xfrm>
            <a:off x="713128" y="215719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1"/>
          <a:stretch>
            <a:fillRect/>
          </a:stretch>
        </p:blipFill>
        <p:spPr>
          <a:xfrm>
            <a:off x="4926330" y="365125"/>
            <a:ext cx="7123430" cy="3250565"/>
          </a:xfrm>
          <a:prstGeom prst="rect">
            <a:avLst/>
          </a:prstGeom>
        </p:spPr>
      </p:pic>
      <p:pic>
        <p:nvPicPr>
          <p:cNvPr id="9" name="Content Placeholder 8"/>
          <p:cNvPicPr>
            <a:picLocks noGrp="1" noChangeAspect="1"/>
          </p:cNvPicPr>
          <p:nvPr>
            <p:ph idx="1"/>
          </p:nvPr>
        </p:nvPicPr>
        <p:blipFill>
          <a:blip r:embed="rId2"/>
          <a:stretch>
            <a:fillRect/>
          </a:stretch>
        </p:blipFill>
        <p:spPr>
          <a:xfrm>
            <a:off x="5264150" y="3615690"/>
            <a:ext cx="6785610" cy="3037205"/>
          </a:xfrm>
          <a:prstGeom prst="rect">
            <a:avLst/>
          </a:prstGeom>
        </p:spPr>
      </p:pic>
      <p:sp>
        <p:nvSpPr>
          <p:cNvPr id="2" name="Text Placeholder 26"/>
          <p:cNvSpPr txBox="1"/>
          <p:nvPr/>
        </p:nvSpPr>
        <p:spPr>
          <a:xfrm>
            <a:off x="255270" y="2453005"/>
            <a:ext cx="4770120" cy="375729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Tx/>
              <a:buBlip>
                <a:blip r:embed="rId3"/>
              </a:buBlip>
              <a:defRPr sz="16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Tx/>
              <a:buBlip>
                <a:blip r:embed="rId4"/>
              </a:buBlip>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300"/>
              </a:spcBef>
              <a:spcAft>
                <a:spcPts val="300"/>
              </a:spcAft>
              <a:buFont typeface="Arial" panose="020B0604020202020204" pitchFamily="34" charset="0"/>
              <a:buChar char="•"/>
            </a:pPr>
            <a:r>
              <a:rPr lang="en-IN" altLang="en-US" sz="1500" dirty="0">
                <a:solidFill>
                  <a:schemeClr val="tx1"/>
                </a:solidFill>
                <a:latin typeface="Avenir Next LT Pro" panose="020B0504020202020204" pitchFamily="34" charset="0"/>
              </a:rPr>
              <a:t>West gear is the leading Retailer followed by Foot Locker in total Sale revenue.</a:t>
            </a:r>
            <a:endParaRPr lang="en-IN" alt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endParaRPr 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r>
              <a:rPr lang="en-IN" altLang="en-US" sz="1500" dirty="0">
                <a:solidFill>
                  <a:schemeClr val="tx1"/>
                </a:solidFill>
                <a:latin typeface="Avenir Next LT Pro" panose="020B0504020202020204" pitchFamily="34" charset="0"/>
                <a:sym typeface="+mn-ea"/>
              </a:rPr>
              <a:t>Visibly huge number of outliers in each Retailer sale data, indicating the data is mix of retail sale and Wholesale insights, perhaps 2020 is retail and 2021 is Whole sale.</a:t>
            </a:r>
            <a:endParaRPr lang="en-IN" altLang="en-US" sz="1500"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endParaRPr lang="en-IN" altLang="en-US" sz="1500" dirty="0">
              <a:solidFill>
                <a:schemeClr val="tx1"/>
              </a:solidFill>
              <a:latin typeface="Avenir Next LT Pro" panose="020B0504020202020204" pitchFamily="34" charset="0"/>
              <a:sym typeface="+mn-ea"/>
            </a:endParaRPr>
          </a:p>
          <a:p>
            <a:pPr>
              <a:spcBef>
                <a:spcPts val="300"/>
              </a:spcBef>
              <a:spcAft>
                <a:spcPts val="300"/>
              </a:spcAft>
              <a:buFont typeface="Arial" panose="020B0604020202020204" pitchFamily="34" charset="0"/>
              <a:buChar char="•"/>
            </a:pPr>
            <a:r>
              <a:rPr lang="en-IN" altLang="en-US" sz="1500" dirty="0">
                <a:solidFill>
                  <a:schemeClr val="tx1"/>
                </a:solidFill>
                <a:latin typeface="Avenir Next LT Pro" panose="020B0504020202020204" pitchFamily="34" charset="0"/>
                <a:sym typeface="+mn-ea"/>
              </a:rPr>
              <a:t>Outliers were not treated by us while evaluation of clusters due to exploratory nature of study.</a:t>
            </a:r>
            <a:endParaRPr lang="en-US" sz="1500" dirty="0">
              <a:solidFill>
                <a:schemeClr val="tx1"/>
              </a:solidFill>
              <a:latin typeface="Avenir Next LT Pro" panose="020B0504020202020204" pitchFamily="34" charset="0"/>
            </a:endParaRPr>
          </a:p>
          <a:p>
            <a:pPr>
              <a:spcBef>
                <a:spcPts val="300"/>
              </a:spcBef>
              <a:spcAft>
                <a:spcPts val="300"/>
              </a:spcAft>
              <a:buFont typeface="Arial" panose="020B0604020202020204" pitchFamily="34" charset="0"/>
              <a:buChar char="•"/>
            </a:pPr>
            <a:endParaRPr lang="en-US" sz="1500" dirty="0">
              <a:solidFill>
                <a:srgbClr val="FF0000"/>
              </a:solidFill>
              <a:latin typeface="Avenir Next LT Pro" panose="020B0504020202020204" pitchFamily="34" charset="0"/>
            </a:endParaRPr>
          </a:p>
          <a:p>
            <a:pPr marL="0" indent="0">
              <a:spcBef>
                <a:spcPts val="300"/>
              </a:spcBef>
              <a:spcAft>
                <a:spcPts val="300"/>
              </a:spcAft>
              <a:buFont typeface="Arial" panose="020B0604020202020204" pitchFamily="34" charset="0"/>
              <a:buNone/>
            </a:pPr>
            <a:endParaRPr lang="en-US" sz="1500" dirty="0">
              <a:solidFill>
                <a:srgbClr val="FF0000"/>
              </a:solidFill>
              <a:latin typeface="Avenir Next LT Pro" panose="020B05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17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9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20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2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10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2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26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25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5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6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7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8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15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8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16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9517</Words>
  <Application>WPS Presentation</Application>
  <PresentationFormat>Widescreen</PresentationFormat>
  <Paragraphs>226</Paragraphs>
  <Slides>26</Slides>
  <Notes>0</Notes>
  <HiddenSlides>0</HiddenSlides>
  <MMClips>0</MMClips>
  <ScaleCrop>false</ScaleCrop>
  <HeadingPairs>
    <vt:vector size="6" baseType="variant">
      <vt:variant>
        <vt:lpstr>已用的字体</vt:lpstr>
      </vt:variant>
      <vt:variant>
        <vt:i4>17</vt:i4>
      </vt:variant>
      <vt:variant>
        <vt:lpstr>主题</vt:lpstr>
      </vt:variant>
      <vt:variant>
        <vt:i4>20</vt:i4>
      </vt:variant>
      <vt:variant>
        <vt:lpstr>幻灯片标题</vt:lpstr>
      </vt:variant>
      <vt:variant>
        <vt:i4>26</vt:i4>
      </vt:variant>
    </vt:vector>
  </HeadingPairs>
  <TitlesOfParts>
    <vt:vector size="63" baseType="lpstr">
      <vt:lpstr>Arial</vt:lpstr>
      <vt:lpstr>SimSun</vt:lpstr>
      <vt:lpstr>Wingdings</vt:lpstr>
      <vt:lpstr>Arial Narrow</vt:lpstr>
      <vt:lpstr>Century Gothic</vt:lpstr>
      <vt:lpstr>Open Sans</vt:lpstr>
      <vt:lpstr>Segoe Print</vt:lpstr>
      <vt:lpstr>Calibri</vt:lpstr>
      <vt:lpstr>Avenir Next LT Pro</vt:lpstr>
      <vt:lpstr>Yu Gothic UI</vt:lpstr>
      <vt:lpstr>Microsoft YaHei</vt:lpstr>
      <vt:lpstr>Arial Unicode MS</vt:lpstr>
      <vt:lpstr>Calibri Light</vt:lpstr>
      <vt:lpstr>Microsoft GothicNeo</vt:lpstr>
      <vt:lpstr>Malgun Gothic</vt:lpstr>
      <vt:lpstr>Levenim MT</vt:lpstr>
      <vt:lpstr>Calibri</vt:lpstr>
      <vt:lpstr>Office Theme</vt:lpstr>
      <vt:lpstr>4_Office Theme</vt:lpstr>
      <vt:lpstr>5_Office Theme</vt:lpstr>
      <vt:lpstr>6_Office Theme</vt:lpstr>
      <vt:lpstr>7_Office Theme</vt:lpstr>
      <vt:lpstr>8_Office Theme</vt:lpstr>
      <vt:lpstr>15_Office Theme</vt:lpstr>
      <vt:lpstr>18_Office Theme</vt:lpstr>
      <vt:lpstr>16_Office Theme</vt:lpstr>
      <vt:lpstr>17_Office Theme</vt:lpstr>
      <vt:lpstr>19_Office Theme</vt:lpstr>
      <vt:lpstr>1_Office Theme</vt:lpstr>
      <vt:lpstr>14_Office Theme</vt:lpstr>
      <vt:lpstr>20_Office Theme</vt:lpstr>
      <vt:lpstr>23_Office Theme</vt:lpstr>
      <vt:lpstr>10_Office Theme</vt:lpstr>
      <vt:lpstr>24_Office Theme</vt:lpstr>
      <vt:lpstr>26_Office Theme</vt:lpstr>
      <vt:lpstr>25_Office Theme</vt:lpstr>
      <vt:lpstr>3_Office Theme</vt:lpstr>
      <vt:lpstr>PowerPoint 演示文稿</vt:lpstr>
      <vt:lpstr>Agenda</vt:lpstr>
      <vt:lpstr>Problem Statement</vt:lpstr>
      <vt:lpstr>About the Dataset</vt:lpstr>
      <vt:lpstr>About the Dataset</vt:lpstr>
      <vt:lpstr>PowerPoint 演示文稿</vt:lpstr>
      <vt:lpstr>Exploratory  Data Analysis (Bi-variate)  Total Sales and Operating Profit</vt:lpstr>
      <vt:lpstr>Exploratory  Data Analysis (Bi-variate) Product</vt:lpstr>
      <vt:lpstr>Exploratory  Data Analysis (Bi-variate) Retailer</vt:lpstr>
      <vt:lpstr>Exploratory Data Analysis (Bi-variate) Units sold</vt:lpstr>
      <vt:lpstr>Exploratory Data Analysis (Bi-variate) Total sales</vt:lpstr>
      <vt:lpstr>Exploratory Data Analysis Units sold - Region and Sales Method (Bi-variate)</vt:lpstr>
      <vt:lpstr>Exploratory Data Analysis (Bi-variate)</vt:lpstr>
      <vt:lpstr>PowerPoint 演示文稿</vt:lpstr>
      <vt:lpstr>Clustering</vt:lpstr>
      <vt:lpstr>K- Prototype Clustering</vt:lpstr>
      <vt:lpstr>Clustering (K- Prototype Method)</vt:lpstr>
      <vt:lpstr>Business Insights in Clusters</vt:lpstr>
      <vt:lpstr>Business Insights in Clusters (Retailer and Region - optional)</vt:lpstr>
      <vt:lpstr>Clustering (Only 2 Clusters)</vt:lpstr>
      <vt:lpstr>K- Prototype Clustering</vt:lpstr>
      <vt:lpstr>Clustering (K- means Method)</vt:lpstr>
      <vt:lpstr>Business Insights in Clusters (Sales method and Product)</vt:lpstr>
      <vt:lpstr>Business Insights in Clusters (Region and Retailer)</vt:lpstr>
      <vt:lpstr>PowerPoint 演示文稿</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Reynolds</dc:creator>
  <cp:lastModifiedBy>anujn</cp:lastModifiedBy>
  <cp:revision>82</cp:revision>
  <dcterms:created xsi:type="dcterms:W3CDTF">2023-04-13T09:12:00Z</dcterms:created>
  <dcterms:modified xsi:type="dcterms:W3CDTF">2023-04-16T07:46:33Z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4025010C3EE8406BBC018D38693401B2</vt:lpwstr>
  </property>
  <property fmtid="{D5CDD505-2E9C-101B-9397-08002B2CF9AE}" pid="3" name="KSOProductBuildVer">
    <vt:lpwstr>1033-11.2.0.11516</vt:lpwstr>
  </property>
</Properties>
</file>

<file path=docProps/thumbnail.jpeg>
</file>